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8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9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10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11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6" r:id="rId2"/>
    <p:sldId id="283" r:id="rId3"/>
    <p:sldId id="310" r:id="rId4"/>
    <p:sldId id="308" r:id="rId5"/>
    <p:sldId id="336" r:id="rId6"/>
    <p:sldId id="311" r:id="rId7"/>
    <p:sldId id="312" r:id="rId8"/>
    <p:sldId id="313" r:id="rId9"/>
    <p:sldId id="314" r:id="rId10"/>
    <p:sldId id="315" r:id="rId11"/>
    <p:sldId id="316" r:id="rId12"/>
    <p:sldId id="317" r:id="rId13"/>
    <p:sldId id="320" r:id="rId14"/>
    <p:sldId id="322" r:id="rId15"/>
    <p:sldId id="323" r:id="rId16"/>
    <p:sldId id="325" r:id="rId17"/>
    <p:sldId id="326" r:id="rId18"/>
    <p:sldId id="327" r:id="rId19"/>
    <p:sldId id="328" r:id="rId20"/>
    <p:sldId id="329" r:id="rId21"/>
    <p:sldId id="330" r:id="rId22"/>
    <p:sldId id="331" r:id="rId23"/>
    <p:sldId id="332" r:id="rId24"/>
    <p:sldId id="333" r:id="rId25"/>
    <p:sldId id="334" r:id="rId26"/>
    <p:sldId id="335" r:id="rId27"/>
    <p:sldId id="278" r:id="rId28"/>
    <p:sldId id="319" r:id="rId29"/>
    <p:sldId id="264" r:id="rId30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lie Ornee" initials="JO" lastIdx="1" clrIdx="0">
    <p:extLst>
      <p:ext uri="{19B8F6BF-5375-455C-9EA6-DF929625EA0E}">
        <p15:presenceInfo xmlns:p15="http://schemas.microsoft.com/office/powerpoint/2012/main" userId="Julie Orne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884" autoAdjust="0"/>
  </p:normalViewPr>
  <p:slideViewPr>
    <p:cSldViewPr snapToGrid="0">
      <p:cViewPr varScale="1">
        <p:scale>
          <a:sx n="76" d="100"/>
          <a:sy n="76" d="100"/>
        </p:scale>
        <p:origin x="260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Low </c:v>
                </c:pt>
              </c:strCache>
            </c:strRef>
          </c:tx>
          <c:spPr>
            <a:solidFill>
              <a:schemeClr val="tx2">
                <a:lumMod val="5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Sheet1!$A$2:$C$22</c:f>
              <c:multiLvlStrCache>
                <c:ptCount val="20"/>
                <c:lvl>
                  <c:pt idx="0">
                    <c:v>
SD</c:v>
                  </c:pt>
                  <c:pt idx="1">
                    <c:v>Overall
(8.24)</c:v>
                  </c:pt>
                  <c:pt idx="2">
                    <c:v>Men
(8.71)</c:v>
                  </c:pt>
                  <c:pt idx="3">
                    <c:v>Women
(8.09)</c:v>
                  </c:pt>
                  <c:pt idx="6">
                    <c:v>Overall
(7.61)</c:v>
                  </c:pt>
                  <c:pt idx="7">
                    <c:v>Men
(7.18)</c:v>
                  </c:pt>
                  <c:pt idx="8">
                    <c:v>Women
(7.79)</c:v>
                  </c:pt>
                  <c:pt idx="11">
                    <c:v>Overall
(8.77)</c:v>
                  </c:pt>
                  <c:pt idx="12">
                    <c:v>Men
(9.08)</c:v>
                  </c:pt>
                  <c:pt idx="13">
                    <c:v>Women
(8.53)</c:v>
                  </c:pt>
                  <c:pt idx="16">
                    <c:v>Overall
(8.15)</c:v>
                  </c:pt>
                  <c:pt idx="17">
                    <c:v>Men
(8.27)</c:v>
                  </c:pt>
                  <c:pt idx="18">
                    <c:v>Women
(7.99)</c:v>
                  </c:pt>
                </c:lvl>
                <c:lvl>
                  <c:pt idx="0">
                    <c:v>2014</c:v>
                  </c:pt>
                  <c:pt idx="5">
                    <c:v>2020</c:v>
                  </c:pt>
                  <c:pt idx="10">
                    <c:v>2014</c:v>
                  </c:pt>
                  <c:pt idx="15">
                    <c:v>2020</c:v>
                  </c:pt>
                </c:lvl>
                <c:lvl>
                  <c:pt idx="0">
                    <c:v>Hope College</c:v>
                  </c:pt>
                  <c:pt idx="10">
                    <c:v>Selective Religious Colleges</c:v>
                  </c:pt>
                </c:lvl>
              </c:multiLvlStrCache>
            </c:multiLvlStrRef>
          </c:cat>
          <c:val>
            <c:numRef>
              <c:f>Sheet1!$D$2:$D$22</c:f>
              <c:numCache>
                <c:formatCode>0.0%</c:formatCode>
                <c:ptCount val="20"/>
                <c:pt idx="1">
                  <c:v>0.14799999999999999</c:v>
                </c:pt>
                <c:pt idx="2">
                  <c:v>0.158</c:v>
                </c:pt>
                <c:pt idx="3">
                  <c:v>0.14499999999999999</c:v>
                </c:pt>
                <c:pt idx="6">
                  <c:v>0.31</c:v>
                </c:pt>
                <c:pt idx="7">
                  <c:v>0.26300000000000001</c:v>
                </c:pt>
                <c:pt idx="8">
                  <c:v>0.33899999999999997</c:v>
                </c:pt>
                <c:pt idx="11">
                  <c:v>0.24</c:v>
                </c:pt>
                <c:pt idx="12">
                  <c:v>0.24399999999999999</c:v>
                </c:pt>
                <c:pt idx="13">
                  <c:v>0.23699999999999999</c:v>
                </c:pt>
                <c:pt idx="16">
                  <c:v>0.35399999999999998</c:v>
                </c:pt>
                <c:pt idx="17">
                  <c:v>0.33700000000000002</c:v>
                </c:pt>
                <c:pt idx="18">
                  <c:v>0.36099999999999999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CF8-4E6C-873B-29DF7B240EE1}"/>
            </c:ext>
          </c:extLst>
        </c:ser>
        <c:ser>
          <c:idx val="1"/>
          <c:order val="1"/>
          <c:tx>
            <c:strRef>
              <c:f>Sheet1!$E$1</c:f>
              <c:strCache>
                <c:ptCount val="1"/>
                <c:pt idx="0">
                  <c:v>Average 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Sheet1!$A$2:$C$22</c:f>
              <c:multiLvlStrCache>
                <c:ptCount val="20"/>
                <c:lvl>
                  <c:pt idx="0">
                    <c:v>
SD</c:v>
                  </c:pt>
                  <c:pt idx="1">
                    <c:v>Overall
(8.24)</c:v>
                  </c:pt>
                  <c:pt idx="2">
                    <c:v>Men
(8.71)</c:v>
                  </c:pt>
                  <c:pt idx="3">
                    <c:v>Women
(8.09)</c:v>
                  </c:pt>
                  <c:pt idx="6">
                    <c:v>Overall
(7.61)</c:v>
                  </c:pt>
                  <c:pt idx="7">
                    <c:v>Men
(7.18)</c:v>
                  </c:pt>
                  <c:pt idx="8">
                    <c:v>Women
(7.79)</c:v>
                  </c:pt>
                  <c:pt idx="11">
                    <c:v>Overall
(8.77)</c:v>
                  </c:pt>
                  <c:pt idx="12">
                    <c:v>Men
(9.08)</c:v>
                  </c:pt>
                  <c:pt idx="13">
                    <c:v>Women
(8.53)</c:v>
                  </c:pt>
                  <c:pt idx="16">
                    <c:v>Overall
(8.15)</c:v>
                  </c:pt>
                  <c:pt idx="17">
                    <c:v>Men
(8.27)</c:v>
                  </c:pt>
                  <c:pt idx="18">
                    <c:v>Women
(7.99)</c:v>
                  </c:pt>
                </c:lvl>
                <c:lvl>
                  <c:pt idx="0">
                    <c:v>2014</c:v>
                  </c:pt>
                  <c:pt idx="5">
                    <c:v>2020</c:v>
                  </c:pt>
                  <c:pt idx="10">
                    <c:v>2014</c:v>
                  </c:pt>
                  <c:pt idx="15">
                    <c:v>2020</c:v>
                  </c:pt>
                </c:lvl>
                <c:lvl>
                  <c:pt idx="0">
                    <c:v>Hope College</c:v>
                  </c:pt>
                  <c:pt idx="10">
                    <c:v>Selective Religious Colleges</c:v>
                  </c:pt>
                </c:lvl>
              </c:multiLvlStrCache>
            </c:multiLvlStrRef>
          </c:cat>
          <c:val>
            <c:numRef>
              <c:f>Sheet1!$E$2:$E$22</c:f>
              <c:numCache>
                <c:formatCode>0.0%</c:formatCode>
                <c:ptCount val="20"/>
                <c:pt idx="1">
                  <c:v>0.44500000000000001</c:v>
                </c:pt>
                <c:pt idx="2">
                  <c:v>0.42100000000000004</c:v>
                </c:pt>
                <c:pt idx="3">
                  <c:v>0.45399999999999996</c:v>
                </c:pt>
                <c:pt idx="6">
                  <c:v>0.501</c:v>
                </c:pt>
                <c:pt idx="7">
                  <c:v>0.497</c:v>
                </c:pt>
                <c:pt idx="8">
                  <c:v>0.50700000000000001</c:v>
                </c:pt>
                <c:pt idx="11">
                  <c:v>0.433</c:v>
                </c:pt>
                <c:pt idx="12">
                  <c:v>0.41499999999999998</c:v>
                </c:pt>
                <c:pt idx="13">
                  <c:v>0.44700000000000001</c:v>
                </c:pt>
                <c:pt idx="16">
                  <c:v>0.45600000000000002</c:v>
                </c:pt>
                <c:pt idx="17">
                  <c:v>0.43700000000000006</c:v>
                </c:pt>
                <c:pt idx="18">
                  <c:v>0.47499999999999998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CF8-4E6C-873B-29DF7B240EE1}"/>
            </c:ext>
          </c:extLst>
        </c:ser>
        <c:ser>
          <c:idx val="2"/>
          <c:order val="2"/>
          <c:tx>
            <c:strRef>
              <c:f>Sheet1!$F$1</c:f>
              <c:strCache>
                <c:ptCount val="1"/>
                <c:pt idx="0">
                  <c:v>High 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Sheet1!$A$2:$C$22</c:f>
              <c:multiLvlStrCache>
                <c:ptCount val="20"/>
                <c:lvl>
                  <c:pt idx="0">
                    <c:v>
SD</c:v>
                  </c:pt>
                  <c:pt idx="1">
                    <c:v>Overall
(8.24)</c:v>
                  </c:pt>
                  <c:pt idx="2">
                    <c:v>Men
(8.71)</c:v>
                  </c:pt>
                  <c:pt idx="3">
                    <c:v>Women
(8.09)</c:v>
                  </c:pt>
                  <c:pt idx="6">
                    <c:v>Overall
(7.61)</c:v>
                  </c:pt>
                  <c:pt idx="7">
                    <c:v>Men
(7.18)</c:v>
                  </c:pt>
                  <c:pt idx="8">
                    <c:v>Women
(7.79)</c:v>
                  </c:pt>
                  <c:pt idx="11">
                    <c:v>Overall
(8.77)</c:v>
                  </c:pt>
                  <c:pt idx="12">
                    <c:v>Men
(9.08)</c:v>
                  </c:pt>
                  <c:pt idx="13">
                    <c:v>Women
(8.53)</c:v>
                  </c:pt>
                  <c:pt idx="16">
                    <c:v>Overall
(8.15)</c:v>
                  </c:pt>
                  <c:pt idx="17">
                    <c:v>Men
(8.27)</c:v>
                  </c:pt>
                  <c:pt idx="18">
                    <c:v>Women
(7.99)</c:v>
                  </c:pt>
                </c:lvl>
                <c:lvl>
                  <c:pt idx="0">
                    <c:v>2014</c:v>
                  </c:pt>
                  <c:pt idx="5">
                    <c:v>2020</c:v>
                  </c:pt>
                  <c:pt idx="10">
                    <c:v>2014</c:v>
                  </c:pt>
                  <c:pt idx="15">
                    <c:v>2020</c:v>
                  </c:pt>
                </c:lvl>
                <c:lvl>
                  <c:pt idx="0">
                    <c:v>Hope College</c:v>
                  </c:pt>
                  <c:pt idx="10">
                    <c:v>Selective Religious Colleges</c:v>
                  </c:pt>
                </c:lvl>
              </c:multiLvlStrCache>
            </c:multiLvlStrRef>
          </c:cat>
          <c:val>
            <c:numRef>
              <c:f>Sheet1!$F$2:$F$22</c:f>
              <c:numCache>
                <c:formatCode>0.0%</c:formatCode>
                <c:ptCount val="20"/>
                <c:pt idx="1">
                  <c:v>0.40600000000000003</c:v>
                </c:pt>
                <c:pt idx="2">
                  <c:v>0.42100000000000004</c:v>
                </c:pt>
                <c:pt idx="3">
                  <c:v>0.40100000000000002</c:v>
                </c:pt>
                <c:pt idx="6">
                  <c:v>0.189</c:v>
                </c:pt>
                <c:pt idx="7">
                  <c:v>0.24</c:v>
                </c:pt>
                <c:pt idx="8">
                  <c:v>0.154</c:v>
                </c:pt>
                <c:pt idx="11">
                  <c:v>0.32700000000000001</c:v>
                </c:pt>
                <c:pt idx="12">
                  <c:v>0.34100000000000003</c:v>
                </c:pt>
                <c:pt idx="13">
                  <c:v>0.316</c:v>
                </c:pt>
                <c:pt idx="16">
                  <c:v>0.19</c:v>
                </c:pt>
                <c:pt idx="17">
                  <c:v>0.22600000000000001</c:v>
                </c:pt>
                <c:pt idx="18">
                  <c:v>0.16399999999999998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CF8-4E6C-873B-29DF7B240EE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0"/>
        <c:overlap val="100"/>
        <c:axId val="551695704"/>
        <c:axId val="551696688"/>
      </c:barChart>
      <c:catAx>
        <c:axId val="551695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1696688"/>
        <c:crosses val="autoZero"/>
        <c:auto val="1"/>
        <c:lblAlgn val="ctr"/>
        <c:lblOffset val="100"/>
        <c:noMultiLvlLbl val="0"/>
      </c:catAx>
      <c:valAx>
        <c:axId val="55169668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169570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2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'Academic Self-Concept'!$D$1</c:f>
              <c:strCache>
                <c:ptCount val="1"/>
                <c:pt idx="0">
                  <c:v>Low</c:v>
                </c:pt>
              </c:strCache>
            </c:strRef>
          </c:tx>
          <c:spPr>
            <a:solidFill>
              <a:schemeClr val="tx2">
                <a:lumMod val="5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'Academic Self-Concept'!$A$2:$C$22</c:f>
              <c:multiLvlStrCache>
                <c:ptCount val="20"/>
                <c:lvl>
                  <c:pt idx="0">
                    <c:v>
SD</c:v>
                  </c:pt>
                  <c:pt idx="1">
                    <c:v>Overall
(8.13)</c:v>
                  </c:pt>
                  <c:pt idx="2">
                    <c:v>Men
(8.52)</c:v>
                  </c:pt>
                  <c:pt idx="3">
                    <c:v>Women
(7.95)</c:v>
                  </c:pt>
                  <c:pt idx="6">
                    <c:v>Overall
(8.55)</c:v>
                  </c:pt>
                  <c:pt idx="7">
                    <c:v>Men
(8.16)</c:v>
                  </c:pt>
                  <c:pt idx="8">
                    <c:v>Women
(8.49)</c:v>
                  </c:pt>
                  <c:pt idx="11">
                    <c:v>Overall
(8.21)</c:v>
                  </c:pt>
                  <c:pt idx="12">
                    <c:v>Men
(8.28)</c:v>
                  </c:pt>
                  <c:pt idx="13">
                    <c:v>Women
(8.04)</c:v>
                  </c:pt>
                  <c:pt idx="16">
                    <c:v>Overall
(8.58)</c:v>
                  </c:pt>
                  <c:pt idx="17">
                    <c:v>Men
(8.56)</c:v>
                  </c:pt>
                  <c:pt idx="18">
                    <c:v>Women
(8.46)</c:v>
                  </c:pt>
                </c:lvl>
                <c:lvl>
                  <c:pt idx="0">
                    <c:v>2014</c:v>
                  </c:pt>
                  <c:pt idx="5">
                    <c:v>2020</c:v>
                  </c:pt>
                  <c:pt idx="10">
                    <c:v>2014</c:v>
                  </c:pt>
                  <c:pt idx="15">
                    <c:v>2020</c:v>
                  </c:pt>
                </c:lvl>
                <c:lvl>
                  <c:pt idx="0">
                    <c:v>Hope College</c:v>
                  </c:pt>
                  <c:pt idx="10">
                    <c:v>Selective Religious Colleges</c:v>
                  </c:pt>
                </c:lvl>
              </c:multiLvlStrCache>
            </c:multiLvlStrRef>
          </c:cat>
          <c:val>
            <c:numRef>
              <c:f>'Academic Self-Concept'!$D$2:$D$22</c:f>
              <c:numCache>
                <c:formatCode>0.0%</c:formatCode>
                <c:ptCount val="20"/>
                <c:pt idx="1">
                  <c:v>0.187</c:v>
                </c:pt>
                <c:pt idx="2">
                  <c:v>0.17100000000000001</c:v>
                </c:pt>
                <c:pt idx="3">
                  <c:v>0.193</c:v>
                </c:pt>
                <c:pt idx="6">
                  <c:v>0.24099999999999999</c:v>
                </c:pt>
                <c:pt idx="7">
                  <c:v>0.19800000000000001</c:v>
                </c:pt>
                <c:pt idx="8">
                  <c:v>0.27200000000000002</c:v>
                </c:pt>
                <c:pt idx="11">
                  <c:v>0.27300000000000002</c:v>
                </c:pt>
                <c:pt idx="12">
                  <c:v>0.24399999999999999</c:v>
                </c:pt>
                <c:pt idx="13">
                  <c:v>0.29399999999999998</c:v>
                </c:pt>
                <c:pt idx="16">
                  <c:v>0.30299999999999999</c:v>
                </c:pt>
                <c:pt idx="17">
                  <c:v>0.249</c:v>
                </c:pt>
                <c:pt idx="18">
                  <c:v>0.32200000000000001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F39-4408-9792-F5138BA229CF}"/>
            </c:ext>
          </c:extLst>
        </c:ser>
        <c:ser>
          <c:idx val="1"/>
          <c:order val="1"/>
          <c:tx>
            <c:strRef>
              <c:f>'Academic Self-Concept'!$E$1</c:f>
              <c:strCache>
                <c:ptCount val="1"/>
                <c:pt idx="0">
                  <c:v>Average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'Academic Self-Concept'!$A$2:$C$22</c:f>
              <c:multiLvlStrCache>
                <c:ptCount val="20"/>
                <c:lvl>
                  <c:pt idx="0">
                    <c:v>
SD</c:v>
                  </c:pt>
                  <c:pt idx="1">
                    <c:v>Overall
(8.13)</c:v>
                  </c:pt>
                  <c:pt idx="2">
                    <c:v>Men
(8.52)</c:v>
                  </c:pt>
                  <c:pt idx="3">
                    <c:v>Women
(7.95)</c:v>
                  </c:pt>
                  <c:pt idx="6">
                    <c:v>Overall
(8.55)</c:v>
                  </c:pt>
                  <c:pt idx="7">
                    <c:v>Men
(8.16)</c:v>
                  </c:pt>
                  <c:pt idx="8">
                    <c:v>Women
(8.49)</c:v>
                  </c:pt>
                  <c:pt idx="11">
                    <c:v>Overall
(8.21)</c:v>
                  </c:pt>
                  <c:pt idx="12">
                    <c:v>Men
(8.28)</c:v>
                  </c:pt>
                  <c:pt idx="13">
                    <c:v>Women
(8.04)</c:v>
                  </c:pt>
                  <c:pt idx="16">
                    <c:v>Overall
(8.58)</c:v>
                  </c:pt>
                  <c:pt idx="17">
                    <c:v>Men
(8.56)</c:v>
                  </c:pt>
                  <c:pt idx="18">
                    <c:v>Women
(8.46)</c:v>
                  </c:pt>
                </c:lvl>
                <c:lvl>
                  <c:pt idx="0">
                    <c:v>2014</c:v>
                  </c:pt>
                  <c:pt idx="5">
                    <c:v>2020</c:v>
                  </c:pt>
                  <c:pt idx="10">
                    <c:v>2014</c:v>
                  </c:pt>
                  <c:pt idx="15">
                    <c:v>2020</c:v>
                  </c:pt>
                </c:lvl>
                <c:lvl>
                  <c:pt idx="0">
                    <c:v>Hope College</c:v>
                  </c:pt>
                  <c:pt idx="10">
                    <c:v>Selective Religious Colleges</c:v>
                  </c:pt>
                </c:lvl>
              </c:multiLvlStrCache>
            </c:multiLvlStrRef>
          </c:cat>
          <c:val>
            <c:numRef>
              <c:f>'Academic Self-Concept'!$E$2:$E$22</c:f>
              <c:numCache>
                <c:formatCode>0.0%</c:formatCode>
                <c:ptCount val="20"/>
                <c:pt idx="1">
                  <c:v>0.47699999999999998</c:v>
                </c:pt>
                <c:pt idx="2">
                  <c:v>0.42100000000000004</c:v>
                </c:pt>
                <c:pt idx="3">
                  <c:v>0.498</c:v>
                </c:pt>
                <c:pt idx="6">
                  <c:v>0.48499999999999999</c:v>
                </c:pt>
                <c:pt idx="7">
                  <c:v>0.47299999999999998</c:v>
                </c:pt>
                <c:pt idx="8">
                  <c:v>0.49</c:v>
                </c:pt>
                <c:pt idx="11">
                  <c:v>0.49</c:v>
                </c:pt>
                <c:pt idx="12">
                  <c:v>0.47799999999999998</c:v>
                </c:pt>
                <c:pt idx="13">
                  <c:v>0.5</c:v>
                </c:pt>
                <c:pt idx="16">
                  <c:v>0.47199999999999998</c:v>
                </c:pt>
                <c:pt idx="17">
                  <c:v>0.47499999999999998</c:v>
                </c:pt>
                <c:pt idx="18">
                  <c:v>0.47499999999999998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F39-4408-9792-F5138BA229CF}"/>
            </c:ext>
          </c:extLst>
        </c:ser>
        <c:ser>
          <c:idx val="2"/>
          <c:order val="2"/>
          <c:tx>
            <c:strRef>
              <c:f>'Academic Self-Concept'!$F$1</c:f>
              <c:strCache>
                <c:ptCount val="1"/>
                <c:pt idx="0">
                  <c:v>High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'Academic Self-Concept'!$A$2:$C$22</c:f>
              <c:multiLvlStrCache>
                <c:ptCount val="20"/>
                <c:lvl>
                  <c:pt idx="0">
                    <c:v>
SD</c:v>
                  </c:pt>
                  <c:pt idx="1">
                    <c:v>Overall
(8.13)</c:v>
                  </c:pt>
                  <c:pt idx="2">
                    <c:v>Men
(8.52)</c:v>
                  </c:pt>
                  <c:pt idx="3">
                    <c:v>Women
(7.95)</c:v>
                  </c:pt>
                  <c:pt idx="6">
                    <c:v>Overall
(8.55)</c:v>
                  </c:pt>
                  <c:pt idx="7">
                    <c:v>Men
(8.16)</c:v>
                  </c:pt>
                  <c:pt idx="8">
                    <c:v>Women
(8.49)</c:v>
                  </c:pt>
                  <c:pt idx="11">
                    <c:v>Overall
(8.21)</c:v>
                  </c:pt>
                  <c:pt idx="12">
                    <c:v>Men
(8.28)</c:v>
                  </c:pt>
                  <c:pt idx="13">
                    <c:v>Women
(8.04)</c:v>
                  </c:pt>
                  <c:pt idx="16">
                    <c:v>Overall
(8.58)</c:v>
                  </c:pt>
                  <c:pt idx="17">
                    <c:v>Men
(8.56)</c:v>
                  </c:pt>
                  <c:pt idx="18">
                    <c:v>Women
(8.46)</c:v>
                  </c:pt>
                </c:lvl>
                <c:lvl>
                  <c:pt idx="0">
                    <c:v>2014</c:v>
                  </c:pt>
                  <c:pt idx="5">
                    <c:v>2020</c:v>
                  </c:pt>
                  <c:pt idx="10">
                    <c:v>2014</c:v>
                  </c:pt>
                  <c:pt idx="15">
                    <c:v>2020</c:v>
                  </c:pt>
                </c:lvl>
                <c:lvl>
                  <c:pt idx="0">
                    <c:v>Hope College</c:v>
                  </c:pt>
                  <c:pt idx="10">
                    <c:v>Selective Religious Colleges</c:v>
                  </c:pt>
                </c:lvl>
              </c:multiLvlStrCache>
            </c:multiLvlStrRef>
          </c:cat>
          <c:val>
            <c:numRef>
              <c:f>'Academic Self-Concept'!$F$2:$F$22</c:f>
              <c:numCache>
                <c:formatCode>0.0%</c:formatCode>
                <c:ptCount val="20"/>
                <c:pt idx="1">
                  <c:v>0.33600000000000002</c:v>
                </c:pt>
                <c:pt idx="2">
                  <c:v>0.40799999999999997</c:v>
                </c:pt>
                <c:pt idx="3">
                  <c:v>0.309</c:v>
                </c:pt>
                <c:pt idx="6">
                  <c:v>0.27400000000000002</c:v>
                </c:pt>
                <c:pt idx="7">
                  <c:v>0.32900000000000001</c:v>
                </c:pt>
                <c:pt idx="8">
                  <c:v>0.23799999999999999</c:v>
                </c:pt>
                <c:pt idx="11">
                  <c:v>0.23699999999999999</c:v>
                </c:pt>
                <c:pt idx="12">
                  <c:v>0.27800000000000002</c:v>
                </c:pt>
                <c:pt idx="13">
                  <c:v>0.20599999999999999</c:v>
                </c:pt>
                <c:pt idx="16">
                  <c:v>0.22500000000000001</c:v>
                </c:pt>
                <c:pt idx="17">
                  <c:v>0.27600000000000002</c:v>
                </c:pt>
                <c:pt idx="18">
                  <c:v>0.20300000000000001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F39-4408-9792-F5138BA229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419276664"/>
        <c:axId val="419276992"/>
      </c:barChart>
      <c:catAx>
        <c:axId val="419276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9276992"/>
        <c:crosses val="autoZero"/>
        <c:auto val="1"/>
        <c:lblAlgn val="ctr"/>
        <c:lblOffset val="100"/>
        <c:noMultiLvlLbl val="0"/>
      </c:catAx>
      <c:valAx>
        <c:axId val="41927699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927666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2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'Social Self-Concept'!$D$1</c:f>
              <c:strCache>
                <c:ptCount val="1"/>
                <c:pt idx="0">
                  <c:v>Low</c:v>
                </c:pt>
              </c:strCache>
            </c:strRef>
          </c:tx>
          <c:spPr>
            <a:solidFill>
              <a:schemeClr val="tx2">
                <a:lumMod val="5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'Social Self-Concept'!$A$2:$C$22</c:f>
              <c:multiLvlStrCache>
                <c:ptCount val="20"/>
                <c:lvl>
                  <c:pt idx="0">
                    <c:v>
SD</c:v>
                  </c:pt>
                  <c:pt idx="1">
                    <c:v>Overall
(8.46)</c:v>
                  </c:pt>
                  <c:pt idx="2">
                    <c:v>Men
(8.44)</c:v>
                  </c:pt>
                  <c:pt idx="3">
                    <c:v>Women
(8.31)</c:v>
                  </c:pt>
                  <c:pt idx="6">
                    <c:v>Overall
(8.11)</c:v>
                  </c:pt>
                  <c:pt idx="7">
                    <c:v>Men
(8.14)</c:v>
                  </c:pt>
                  <c:pt idx="8">
                    <c:v>Women
(7.99)</c:v>
                  </c:pt>
                  <c:pt idx="11">
                    <c:v>Overall
(9.20)</c:v>
                  </c:pt>
                  <c:pt idx="12">
                    <c:v>Men
(9.34)</c:v>
                  </c:pt>
                  <c:pt idx="13">
                    <c:v>Women
(8.78)</c:v>
                  </c:pt>
                  <c:pt idx="16">
                    <c:v>Overall
(8.34)</c:v>
                  </c:pt>
                  <c:pt idx="17">
                    <c:v>Men
(8.68)</c:v>
                  </c:pt>
                  <c:pt idx="18">
                    <c:v>Women
(8.02)</c:v>
                  </c:pt>
                </c:lvl>
                <c:lvl>
                  <c:pt idx="0">
                    <c:v>2014</c:v>
                  </c:pt>
                  <c:pt idx="5">
                    <c:v>2020</c:v>
                  </c:pt>
                  <c:pt idx="10">
                    <c:v>2014</c:v>
                  </c:pt>
                  <c:pt idx="15">
                    <c:v>2020</c:v>
                  </c:pt>
                </c:lvl>
                <c:lvl>
                  <c:pt idx="0">
                    <c:v>Hope College</c:v>
                  </c:pt>
                  <c:pt idx="10">
                    <c:v>Selective Religious Colleges</c:v>
                  </c:pt>
                </c:lvl>
              </c:multiLvlStrCache>
            </c:multiLvlStrRef>
          </c:cat>
          <c:val>
            <c:numRef>
              <c:f>'Social Self-Concept'!$D$2:$D$22</c:f>
              <c:numCache>
                <c:formatCode>0.0%</c:formatCode>
                <c:ptCount val="20"/>
                <c:pt idx="1">
                  <c:v>0.29299999999999998</c:v>
                </c:pt>
                <c:pt idx="2">
                  <c:v>0.19700000000000001</c:v>
                </c:pt>
                <c:pt idx="3">
                  <c:v>0.32900000000000001</c:v>
                </c:pt>
                <c:pt idx="6">
                  <c:v>0.29199999999999998</c:v>
                </c:pt>
                <c:pt idx="7">
                  <c:v>0.20399999999999999</c:v>
                </c:pt>
                <c:pt idx="8">
                  <c:v>0.35399999999999998</c:v>
                </c:pt>
                <c:pt idx="11">
                  <c:v>0.34799999999999998</c:v>
                </c:pt>
                <c:pt idx="12">
                  <c:v>0.27100000000000002</c:v>
                </c:pt>
                <c:pt idx="13">
                  <c:v>0.40500000000000003</c:v>
                </c:pt>
                <c:pt idx="16">
                  <c:v>0.32700000000000001</c:v>
                </c:pt>
                <c:pt idx="17">
                  <c:v>0.27500000000000002</c:v>
                </c:pt>
                <c:pt idx="18">
                  <c:v>0.36199999999999999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05-4EDC-9873-D99EE5BB0414}"/>
            </c:ext>
          </c:extLst>
        </c:ser>
        <c:ser>
          <c:idx val="1"/>
          <c:order val="1"/>
          <c:tx>
            <c:strRef>
              <c:f>'Social Self-Concept'!$E$1</c:f>
              <c:strCache>
                <c:ptCount val="1"/>
                <c:pt idx="0">
                  <c:v>Average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'Social Self-Concept'!$A$2:$C$22</c:f>
              <c:multiLvlStrCache>
                <c:ptCount val="20"/>
                <c:lvl>
                  <c:pt idx="0">
                    <c:v>
SD</c:v>
                  </c:pt>
                  <c:pt idx="1">
                    <c:v>Overall
(8.46)</c:v>
                  </c:pt>
                  <c:pt idx="2">
                    <c:v>Men
(8.44)</c:v>
                  </c:pt>
                  <c:pt idx="3">
                    <c:v>Women
(8.31)</c:v>
                  </c:pt>
                  <c:pt idx="6">
                    <c:v>Overall
(8.11)</c:v>
                  </c:pt>
                  <c:pt idx="7">
                    <c:v>Men
(8.14)</c:v>
                  </c:pt>
                  <c:pt idx="8">
                    <c:v>Women
(7.99)</c:v>
                  </c:pt>
                  <c:pt idx="11">
                    <c:v>Overall
(9.20)</c:v>
                  </c:pt>
                  <c:pt idx="12">
                    <c:v>Men
(9.34)</c:v>
                  </c:pt>
                  <c:pt idx="13">
                    <c:v>Women
(8.78)</c:v>
                  </c:pt>
                  <c:pt idx="16">
                    <c:v>Overall
(8.34)</c:v>
                  </c:pt>
                  <c:pt idx="17">
                    <c:v>Men
(8.68)</c:v>
                  </c:pt>
                  <c:pt idx="18">
                    <c:v>Women
(8.02)</c:v>
                  </c:pt>
                </c:lvl>
                <c:lvl>
                  <c:pt idx="0">
                    <c:v>2014</c:v>
                  </c:pt>
                  <c:pt idx="5">
                    <c:v>2020</c:v>
                  </c:pt>
                  <c:pt idx="10">
                    <c:v>2014</c:v>
                  </c:pt>
                  <c:pt idx="15">
                    <c:v>2020</c:v>
                  </c:pt>
                </c:lvl>
                <c:lvl>
                  <c:pt idx="0">
                    <c:v>Hope College</c:v>
                  </c:pt>
                  <c:pt idx="10">
                    <c:v>Selective Religious Colleges</c:v>
                  </c:pt>
                </c:lvl>
              </c:multiLvlStrCache>
            </c:multiLvlStrRef>
          </c:cat>
          <c:val>
            <c:numRef>
              <c:f>'Social Self-Concept'!$E$2:$E$22</c:f>
              <c:numCache>
                <c:formatCode>0.0%</c:formatCode>
                <c:ptCount val="20"/>
                <c:pt idx="1">
                  <c:v>0.41699999999999998</c:v>
                </c:pt>
                <c:pt idx="2">
                  <c:v>0.40799999999999997</c:v>
                </c:pt>
                <c:pt idx="3">
                  <c:v>0.42</c:v>
                </c:pt>
                <c:pt idx="6">
                  <c:v>0.48899999999999999</c:v>
                </c:pt>
                <c:pt idx="7">
                  <c:v>0.503</c:v>
                </c:pt>
                <c:pt idx="8">
                  <c:v>0.46899999999999997</c:v>
                </c:pt>
                <c:pt idx="11">
                  <c:v>0.40500000000000003</c:v>
                </c:pt>
                <c:pt idx="12">
                  <c:v>0.39200000000000002</c:v>
                </c:pt>
                <c:pt idx="13">
                  <c:v>0.41399999999999998</c:v>
                </c:pt>
                <c:pt idx="16">
                  <c:v>0.45500000000000002</c:v>
                </c:pt>
                <c:pt idx="17">
                  <c:v>0.44600000000000001</c:v>
                </c:pt>
                <c:pt idx="18">
                  <c:v>0.45900000000000002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805-4EDC-9873-D99EE5BB0414}"/>
            </c:ext>
          </c:extLst>
        </c:ser>
        <c:ser>
          <c:idx val="2"/>
          <c:order val="2"/>
          <c:tx>
            <c:strRef>
              <c:f>'Social Self-Concept'!$F$1</c:f>
              <c:strCache>
                <c:ptCount val="1"/>
                <c:pt idx="0">
                  <c:v>High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'Social Self-Concept'!$A$2:$C$22</c:f>
              <c:multiLvlStrCache>
                <c:ptCount val="20"/>
                <c:lvl>
                  <c:pt idx="0">
                    <c:v>
SD</c:v>
                  </c:pt>
                  <c:pt idx="1">
                    <c:v>Overall
(8.46)</c:v>
                  </c:pt>
                  <c:pt idx="2">
                    <c:v>Men
(8.44)</c:v>
                  </c:pt>
                  <c:pt idx="3">
                    <c:v>Women
(8.31)</c:v>
                  </c:pt>
                  <c:pt idx="6">
                    <c:v>Overall
(8.11)</c:v>
                  </c:pt>
                  <c:pt idx="7">
                    <c:v>Men
(8.14)</c:v>
                  </c:pt>
                  <c:pt idx="8">
                    <c:v>Women
(7.99)</c:v>
                  </c:pt>
                  <c:pt idx="11">
                    <c:v>Overall
(9.20)</c:v>
                  </c:pt>
                  <c:pt idx="12">
                    <c:v>Men
(9.34)</c:v>
                  </c:pt>
                  <c:pt idx="13">
                    <c:v>Women
(8.78)</c:v>
                  </c:pt>
                  <c:pt idx="16">
                    <c:v>Overall
(8.34)</c:v>
                  </c:pt>
                  <c:pt idx="17">
                    <c:v>Men
(8.68)</c:v>
                  </c:pt>
                  <c:pt idx="18">
                    <c:v>Women
(8.02)</c:v>
                  </c:pt>
                </c:lvl>
                <c:lvl>
                  <c:pt idx="0">
                    <c:v>2014</c:v>
                  </c:pt>
                  <c:pt idx="5">
                    <c:v>2020</c:v>
                  </c:pt>
                  <c:pt idx="10">
                    <c:v>2014</c:v>
                  </c:pt>
                  <c:pt idx="15">
                    <c:v>2020</c:v>
                  </c:pt>
                </c:lvl>
                <c:lvl>
                  <c:pt idx="0">
                    <c:v>Hope College</c:v>
                  </c:pt>
                  <c:pt idx="10">
                    <c:v>Selective Religious Colleges</c:v>
                  </c:pt>
                </c:lvl>
              </c:multiLvlStrCache>
            </c:multiLvlStrRef>
          </c:cat>
          <c:val>
            <c:numRef>
              <c:f>'Social Self-Concept'!$F$2:$F$22</c:f>
              <c:numCache>
                <c:formatCode>0.0%</c:formatCode>
                <c:ptCount val="20"/>
                <c:pt idx="1">
                  <c:v>0.28999999999999998</c:v>
                </c:pt>
                <c:pt idx="2">
                  <c:v>0.39500000000000002</c:v>
                </c:pt>
                <c:pt idx="3">
                  <c:v>0.251</c:v>
                </c:pt>
                <c:pt idx="6">
                  <c:v>0.219</c:v>
                </c:pt>
                <c:pt idx="7">
                  <c:v>0.29299999999999998</c:v>
                </c:pt>
                <c:pt idx="8">
                  <c:v>0.17699999999999999</c:v>
                </c:pt>
                <c:pt idx="11">
                  <c:v>0.248</c:v>
                </c:pt>
                <c:pt idx="12">
                  <c:v>0.33800000000000002</c:v>
                </c:pt>
                <c:pt idx="13">
                  <c:v>0.18099999999999999</c:v>
                </c:pt>
                <c:pt idx="16">
                  <c:v>0.218</c:v>
                </c:pt>
                <c:pt idx="17">
                  <c:v>0.27900000000000003</c:v>
                </c:pt>
                <c:pt idx="18">
                  <c:v>0.17799999999999999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805-4EDC-9873-D99EE5BB04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419276664"/>
        <c:axId val="419276992"/>
      </c:barChart>
      <c:catAx>
        <c:axId val="419276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9276992"/>
        <c:crosses val="autoZero"/>
        <c:auto val="1"/>
        <c:lblAlgn val="ctr"/>
        <c:lblOffset val="100"/>
        <c:noMultiLvlLbl val="0"/>
      </c:catAx>
      <c:valAx>
        <c:axId val="41927699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927666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2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'Pluralistic Orientation'!$D$1</c:f>
              <c:strCache>
                <c:ptCount val="1"/>
                <c:pt idx="0">
                  <c:v>Low </c:v>
                </c:pt>
              </c:strCache>
            </c:strRef>
          </c:tx>
          <c:spPr>
            <a:solidFill>
              <a:schemeClr val="tx2">
                <a:lumMod val="5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'Pluralistic Orientation'!$A$2:$C$22</c:f>
              <c:multiLvlStrCache>
                <c:ptCount val="20"/>
                <c:lvl>
                  <c:pt idx="0">
                    <c:v>
SD</c:v>
                  </c:pt>
                  <c:pt idx="1">
                    <c:v>Overall
(8.62)</c:v>
                  </c:pt>
                  <c:pt idx="2">
                    <c:v>Men
(8.54)</c:v>
                  </c:pt>
                  <c:pt idx="3">
                    <c:v>Women
(8.66)</c:v>
                  </c:pt>
                  <c:pt idx="6">
                    <c:v>Overall
(7.53)</c:v>
                  </c:pt>
                  <c:pt idx="7">
                    <c:v>Men
(7.39)</c:v>
                  </c:pt>
                  <c:pt idx="8">
                    <c:v>Women
(7.63)</c:v>
                  </c:pt>
                  <c:pt idx="11">
                    <c:v>Overall
(8.69)</c:v>
                  </c:pt>
                  <c:pt idx="12">
                    <c:v>Men
(9.06)</c:v>
                  </c:pt>
                  <c:pt idx="13">
                    <c:v>Women
(8.40)</c:v>
                  </c:pt>
                  <c:pt idx="16">
                    <c:v>Overall
(8.00)</c:v>
                  </c:pt>
                  <c:pt idx="17">
                    <c:v>Men
(8.00)</c:v>
                  </c:pt>
                  <c:pt idx="18">
                    <c:v>Women
(7.95)</c:v>
                  </c:pt>
                </c:lvl>
                <c:lvl>
                  <c:pt idx="0">
                    <c:v>2014</c:v>
                  </c:pt>
                  <c:pt idx="5">
                    <c:v>2020</c:v>
                  </c:pt>
                  <c:pt idx="10">
                    <c:v>2014</c:v>
                  </c:pt>
                  <c:pt idx="15">
                    <c:v>2020</c:v>
                  </c:pt>
                </c:lvl>
                <c:lvl>
                  <c:pt idx="0">
                    <c:v>Hope College</c:v>
                  </c:pt>
                  <c:pt idx="10">
                    <c:v>Selective Religious Colleges</c:v>
                  </c:pt>
                </c:lvl>
              </c:multiLvlStrCache>
            </c:multiLvlStrRef>
          </c:cat>
          <c:val>
            <c:numRef>
              <c:f>'Pluralistic Orientation'!$D$2:$D$22</c:f>
              <c:numCache>
                <c:formatCode>0.0%</c:formatCode>
                <c:ptCount val="20"/>
                <c:pt idx="1">
                  <c:v>0.314</c:v>
                </c:pt>
                <c:pt idx="2">
                  <c:v>0.29899999999999999</c:v>
                </c:pt>
                <c:pt idx="3">
                  <c:v>0.32</c:v>
                </c:pt>
                <c:pt idx="6">
                  <c:v>0.28299999999999997</c:v>
                </c:pt>
                <c:pt idx="7">
                  <c:v>0.27200000000000002</c:v>
                </c:pt>
                <c:pt idx="8">
                  <c:v>0.28299999999999997</c:v>
                </c:pt>
                <c:pt idx="11">
                  <c:v>0.28499999999999998</c:v>
                </c:pt>
                <c:pt idx="12">
                  <c:v>0.28799999999999998</c:v>
                </c:pt>
                <c:pt idx="13">
                  <c:v>0.28299999999999997</c:v>
                </c:pt>
                <c:pt idx="16">
                  <c:v>0.30399999999999999</c:v>
                </c:pt>
                <c:pt idx="17">
                  <c:v>0.309</c:v>
                </c:pt>
                <c:pt idx="18">
                  <c:v>0.29899999999999999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485-4AF6-82B4-2E16EFD764B4}"/>
            </c:ext>
          </c:extLst>
        </c:ser>
        <c:ser>
          <c:idx val="1"/>
          <c:order val="1"/>
          <c:tx>
            <c:strRef>
              <c:f>'Pluralistic Orientation'!$E$1</c:f>
              <c:strCache>
                <c:ptCount val="1"/>
                <c:pt idx="0">
                  <c:v>Average 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'Pluralistic Orientation'!$A$2:$C$22</c:f>
              <c:multiLvlStrCache>
                <c:ptCount val="20"/>
                <c:lvl>
                  <c:pt idx="0">
                    <c:v>
SD</c:v>
                  </c:pt>
                  <c:pt idx="1">
                    <c:v>Overall
(8.62)</c:v>
                  </c:pt>
                  <c:pt idx="2">
                    <c:v>Men
(8.54)</c:v>
                  </c:pt>
                  <c:pt idx="3">
                    <c:v>Women
(8.66)</c:v>
                  </c:pt>
                  <c:pt idx="6">
                    <c:v>Overall
(7.53)</c:v>
                  </c:pt>
                  <c:pt idx="7">
                    <c:v>Men
(7.39)</c:v>
                  </c:pt>
                  <c:pt idx="8">
                    <c:v>Women
(7.63)</c:v>
                  </c:pt>
                  <c:pt idx="11">
                    <c:v>Overall
(8.69)</c:v>
                  </c:pt>
                  <c:pt idx="12">
                    <c:v>Men
(9.06)</c:v>
                  </c:pt>
                  <c:pt idx="13">
                    <c:v>Women
(8.40)</c:v>
                  </c:pt>
                  <c:pt idx="16">
                    <c:v>Overall
(8.00)</c:v>
                  </c:pt>
                  <c:pt idx="17">
                    <c:v>Men
(8.00)</c:v>
                  </c:pt>
                  <c:pt idx="18">
                    <c:v>Women
(7.95)</c:v>
                  </c:pt>
                </c:lvl>
                <c:lvl>
                  <c:pt idx="0">
                    <c:v>2014</c:v>
                  </c:pt>
                  <c:pt idx="5">
                    <c:v>2020</c:v>
                  </c:pt>
                  <c:pt idx="10">
                    <c:v>2014</c:v>
                  </c:pt>
                  <c:pt idx="15">
                    <c:v>2020</c:v>
                  </c:pt>
                </c:lvl>
                <c:lvl>
                  <c:pt idx="0">
                    <c:v>Hope College</c:v>
                  </c:pt>
                  <c:pt idx="10">
                    <c:v>Selective Religious Colleges</c:v>
                  </c:pt>
                </c:lvl>
              </c:multiLvlStrCache>
            </c:multiLvlStrRef>
          </c:cat>
          <c:val>
            <c:numRef>
              <c:f>'Pluralistic Orientation'!$E$2:$E$22</c:f>
              <c:numCache>
                <c:formatCode>0.0%</c:formatCode>
                <c:ptCount val="20"/>
                <c:pt idx="1">
                  <c:v>0.45300000000000001</c:v>
                </c:pt>
                <c:pt idx="2">
                  <c:v>0.442</c:v>
                </c:pt>
                <c:pt idx="3">
                  <c:v>0.45600000000000002</c:v>
                </c:pt>
                <c:pt idx="6">
                  <c:v>0.52100000000000002</c:v>
                </c:pt>
                <c:pt idx="7">
                  <c:v>0.54900000000000004</c:v>
                </c:pt>
                <c:pt idx="8">
                  <c:v>0.51300000000000001</c:v>
                </c:pt>
                <c:pt idx="11">
                  <c:v>0.434</c:v>
                </c:pt>
                <c:pt idx="12">
                  <c:v>0.41499999999999998</c:v>
                </c:pt>
                <c:pt idx="13">
                  <c:v>0.44700000000000001</c:v>
                </c:pt>
                <c:pt idx="16">
                  <c:v>0.47599999999999998</c:v>
                </c:pt>
                <c:pt idx="17">
                  <c:v>0.46400000000000002</c:v>
                </c:pt>
                <c:pt idx="18">
                  <c:v>0.49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485-4AF6-82B4-2E16EFD764B4}"/>
            </c:ext>
          </c:extLst>
        </c:ser>
        <c:ser>
          <c:idx val="2"/>
          <c:order val="2"/>
          <c:tx>
            <c:strRef>
              <c:f>'Pluralistic Orientation'!$F$1</c:f>
              <c:strCache>
                <c:ptCount val="1"/>
                <c:pt idx="0">
                  <c:v>High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'Pluralistic Orientation'!$A$2:$C$22</c:f>
              <c:multiLvlStrCache>
                <c:ptCount val="20"/>
                <c:lvl>
                  <c:pt idx="0">
                    <c:v>
SD</c:v>
                  </c:pt>
                  <c:pt idx="1">
                    <c:v>Overall
(8.62)</c:v>
                  </c:pt>
                  <c:pt idx="2">
                    <c:v>Men
(8.54)</c:v>
                  </c:pt>
                  <c:pt idx="3">
                    <c:v>Women
(8.66)</c:v>
                  </c:pt>
                  <c:pt idx="6">
                    <c:v>Overall
(7.53)</c:v>
                  </c:pt>
                  <c:pt idx="7">
                    <c:v>Men
(7.39)</c:v>
                  </c:pt>
                  <c:pt idx="8">
                    <c:v>Women
(7.63)</c:v>
                  </c:pt>
                  <c:pt idx="11">
                    <c:v>Overall
(8.69)</c:v>
                  </c:pt>
                  <c:pt idx="12">
                    <c:v>Men
(9.06)</c:v>
                  </c:pt>
                  <c:pt idx="13">
                    <c:v>Women
(8.40)</c:v>
                  </c:pt>
                  <c:pt idx="16">
                    <c:v>Overall
(8.00)</c:v>
                  </c:pt>
                  <c:pt idx="17">
                    <c:v>Men
(8.00)</c:v>
                  </c:pt>
                  <c:pt idx="18">
                    <c:v>Women
(7.95)</c:v>
                  </c:pt>
                </c:lvl>
                <c:lvl>
                  <c:pt idx="0">
                    <c:v>2014</c:v>
                  </c:pt>
                  <c:pt idx="5">
                    <c:v>2020</c:v>
                  </c:pt>
                  <c:pt idx="10">
                    <c:v>2014</c:v>
                  </c:pt>
                  <c:pt idx="15">
                    <c:v>2020</c:v>
                  </c:pt>
                </c:lvl>
                <c:lvl>
                  <c:pt idx="0">
                    <c:v>Hope College</c:v>
                  </c:pt>
                  <c:pt idx="10">
                    <c:v>Selective Religious Colleges</c:v>
                  </c:pt>
                </c:lvl>
              </c:multiLvlStrCache>
            </c:multiLvlStrRef>
          </c:cat>
          <c:val>
            <c:numRef>
              <c:f>'Pluralistic Orientation'!$F$2:$F$22</c:f>
              <c:numCache>
                <c:formatCode>0.0%</c:formatCode>
                <c:ptCount val="20"/>
                <c:pt idx="1">
                  <c:v>0.23300000000000001</c:v>
                </c:pt>
                <c:pt idx="2">
                  <c:v>0.26</c:v>
                </c:pt>
                <c:pt idx="3">
                  <c:v>0.223</c:v>
                </c:pt>
                <c:pt idx="6">
                  <c:v>0.19600000000000001</c:v>
                </c:pt>
                <c:pt idx="7">
                  <c:v>0.17899999999999999</c:v>
                </c:pt>
                <c:pt idx="8">
                  <c:v>0.20300000000000001</c:v>
                </c:pt>
                <c:pt idx="11">
                  <c:v>0.28100000000000003</c:v>
                </c:pt>
                <c:pt idx="12">
                  <c:v>0.29699999999999999</c:v>
                </c:pt>
                <c:pt idx="13">
                  <c:v>0.27</c:v>
                </c:pt>
                <c:pt idx="16">
                  <c:v>0.22</c:v>
                </c:pt>
                <c:pt idx="17">
                  <c:v>0.22700000000000001</c:v>
                </c:pt>
                <c:pt idx="18">
                  <c:v>0.21099999999999999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485-4AF6-82B4-2E16EFD764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419276664"/>
        <c:axId val="419276992"/>
      </c:barChart>
      <c:catAx>
        <c:axId val="419276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9276992"/>
        <c:crosses val="autoZero"/>
        <c:auto val="1"/>
        <c:lblAlgn val="ctr"/>
        <c:lblOffset val="100"/>
        <c:noMultiLvlLbl val="0"/>
      </c:catAx>
      <c:valAx>
        <c:axId val="41927699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927666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2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'Social Agency'!$D$1</c:f>
              <c:strCache>
                <c:ptCount val="1"/>
                <c:pt idx="0">
                  <c:v>Low </c:v>
                </c:pt>
              </c:strCache>
            </c:strRef>
          </c:tx>
          <c:spPr>
            <a:solidFill>
              <a:schemeClr val="tx2">
                <a:lumMod val="5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'Social Agency'!$A$2:$C$22</c:f>
              <c:multiLvlStrCache>
                <c:ptCount val="20"/>
                <c:lvl>
                  <c:pt idx="0">
                    <c:v>
SD</c:v>
                  </c:pt>
                  <c:pt idx="1">
                    <c:v>Overall
(8.91)</c:v>
                  </c:pt>
                  <c:pt idx="2">
                    <c:v>Men
(8.25)</c:v>
                  </c:pt>
                  <c:pt idx="3">
                    <c:v>Women
(9.07)</c:v>
                  </c:pt>
                  <c:pt idx="6">
                    <c:v>Overall
(8.15)</c:v>
                  </c:pt>
                  <c:pt idx="7">
                    <c:v>Men
(8.18)</c:v>
                  </c:pt>
                  <c:pt idx="8">
                    <c:v>Women
(7.86)</c:v>
                  </c:pt>
                  <c:pt idx="11">
                    <c:v>Overall
(8.88)</c:v>
                  </c:pt>
                  <c:pt idx="12">
                    <c:v>Men
(9.15)</c:v>
                  </c:pt>
                  <c:pt idx="13">
                    <c:v>Women
(8.64)</c:v>
                  </c:pt>
                  <c:pt idx="16">
                    <c:v>Overall
(8.33)</c:v>
                  </c:pt>
                  <c:pt idx="17">
                    <c:v>Men
(8.35)</c:v>
                  </c:pt>
                  <c:pt idx="18">
                    <c:v>Women
(8.13)</c:v>
                  </c:pt>
                </c:lvl>
                <c:lvl>
                  <c:pt idx="0">
                    <c:v>2014</c:v>
                  </c:pt>
                  <c:pt idx="5">
                    <c:v>2020</c:v>
                  </c:pt>
                  <c:pt idx="10">
                    <c:v>2014</c:v>
                  </c:pt>
                  <c:pt idx="15">
                    <c:v>2020</c:v>
                  </c:pt>
                </c:lvl>
                <c:lvl>
                  <c:pt idx="0">
                    <c:v>Hope College</c:v>
                  </c:pt>
                  <c:pt idx="10">
                    <c:v>Selective Religious Colleges</c:v>
                  </c:pt>
                </c:lvl>
              </c:multiLvlStrCache>
            </c:multiLvlStrRef>
          </c:cat>
          <c:val>
            <c:numRef>
              <c:f>'Social Agency'!$D$2:$D$22</c:f>
              <c:numCache>
                <c:formatCode>0.0%</c:formatCode>
                <c:ptCount val="20"/>
                <c:pt idx="1">
                  <c:v>0.27700000000000002</c:v>
                </c:pt>
                <c:pt idx="2">
                  <c:v>0.25700000000000001</c:v>
                </c:pt>
                <c:pt idx="3">
                  <c:v>0.28399999999999997</c:v>
                </c:pt>
                <c:pt idx="6">
                  <c:v>0.20699999999999999</c:v>
                </c:pt>
                <c:pt idx="7">
                  <c:v>0.26300000000000001</c:v>
                </c:pt>
                <c:pt idx="8">
                  <c:v>0.17499999999999999</c:v>
                </c:pt>
                <c:pt idx="11">
                  <c:v>0.28100000000000003</c:v>
                </c:pt>
                <c:pt idx="12">
                  <c:v>0.30199999999999999</c:v>
                </c:pt>
                <c:pt idx="13">
                  <c:v>0.26500000000000001</c:v>
                </c:pt>
                <c:pt idx="16">
                  <c:v>0.17699999999999999</c:v>
                </c:pt>
                <c:pt idx="17">
                  <c:v>0.23100000000000001</c:v>
                </c:pt>
                <c:pt idx="18">
                  <c:v>0.14000000000000001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C24-4E73-A579-2DA978515C27}"/>
            </c:ext>
          </c:extLst>
        </c:ser>
        <c:ser>
          <c:idx val="1"/>
          <c:order val="1"/>
          <c:tx>
            <c:strRef>
              <c:f>'Social Agency'!$E$1</c:f>
              <c:strCache>
                <c:ptCount val="1"/>
                <c:pt idx="0">
                  <c:v>Average 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'Social Agency'!$A$2:$C$22</c:f>
              <c:multiLvlStrCache>
                <c:ptCount val="20"/>
                <c:lvl>
                  <c:pt idx="0">
                    <c:v>
SD</c:v>
                  </c:pt>
                  <c:pt idx="1">
                    <c:v>Overall
(8.91)</c:v>
                  </c:pt>
                  <c:pt idx="2">
                    <c:v>Men
(8.25)</c:v>
                  </c:pt>
                  <c:pt idx="3">
                    <c:v>Women
(9.07)</c:v>
                  </c:pt>
                  <c:pt idx="6">
                    <c:v>Overall
(8.15)</c:v>
                  </c:pt>
                  <c:pt idx="7">
                    <c:v>Men
(8.18)</c:v>
                  </c:pt>
                  <c:pt idx="8">
                    <c:v>Women
(7.86)</c:v>
                  </c:pt>
                  <c:pt idx="11">
                    <c:v>Overall
(8.88)</c:v>
                  </c:pt>
                  <c:pt idx="12">
                    <c:v>Men
(9.15)</c:v>
                  </c:pt>
                  <c:pt idx="13">
                    <c:v>Women
(8.64)</c:v>
                  </c:pt>
                  <c:pt idx="16">
                    <c:v>Overall
(8.33)</c:v>
                  </c:pt>
                  <c:pt idx="17">
                    <c:v>Men
(8.35)</c:v>
                  </c:pt>
                  <c:pt idx="18">
                    <c:v>Women
(8.13)</c:v>
                  </c:pt>
                </c:lvl>
                <c:lvl>
                  <c:pt idx="0">
                    <c:v>2014</c:v>
                  </c:pt>
                  <c:pt idx="5">
                    <c:v>2020</c:v>
                  </c:pt>
                  <c:pt idx="10">
                    <c:v>2014</c:v>
                  </c:pt>
                  <c:pt idx="15">
                    <c:v>2020</c:v>
                  </c:pt>
                </c:lvl>
                <c:lvl>
                  <c:pt idx="0">
                    <c:v>Hope College</c:v>
                  </c:pt>
                  <c:pt idx="10">
                    <c:v>Selective Religious Colleges</c:v>
                  </c:pt>
                </c:lvl>
              </c:multiLvlStrCache>
            </c:multiLvlStrRef>
          </c:cat>
          <c:val>
            <c:numRef>
              <c:f>'Social Agency'!$E$2:$E$22</c:f>
              <c:numCache>
                <c:formatCode>0.0%</c:formatCode>
                <c:ptCount val="20"/>
                <c:pt idx="1">
                  <c:v>0.438</c:v>
                </c:pt>
                <c:pt idx="2">
                  <c:v>0.54300000000000004</c:v>
                </c:pt>
                <c:pt idx="3">
                  <c:v>0.40100000000000002</c:v>
                </c:pt>
                <c:pt idx="6">
                  <c:v>0.439</c:v>
                </c:pt>
                <c:pt idx="7">
                  <c:v>0.48099999999999998</c:v>
                </c:pt>
                <c:pt idx="8">
                  <c:v>0.41599999999999998</c:v>
                </c:pt>
                <c:pt idx="11">
                  <c:v>0.44800000000000001</c:v>
                </c:pt>
                <c:pt idx="12">
                  <c:v>0.438</c:v>
                </c:pt>
                <c:pt idx="13">
                  <c:v>0.45500000000000002</c:v>
                </c:pt>
                <c:pt idx="16">
                  <c:v>0.44500000000000001</c:v>
                </c:pt>
                <c:pt idx="17">
                  <c:v>0.46400000000000002</c:v>
                </c:pt>
                <c:pt idx="18">
                  <c:v>0.439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C24-4E73-A579-2DA978515C27}"/>
            </c:ext>
          </c:extLst>
        </c:ser>
        <c:ser>
          <c:idx val="2"/>
          <c:order val="2"/>
          <c:tx>
            <c:strRef>
              <c:f>'Social Agency'!$F$1</c:f>
              <c:strCache>
                <c:ptCount val="1"/>
                <c:pt idx="0">
                  <c:v>High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'Social Agency'!$A$2:$C$22</c:f>
              <c:multiLvlStrCache>
                <c:ptCount val="20"/>
                <c:lvl>
                  <c:pt idx="0">
                    <c:v>
SD</c:v>
                  </c:pt>
                  <c:pt idx="1">
                    <c:v>Overall
(8.91)</c:v>
                  </c:pt>
                  <c:pt idx="2">
                    <c:v>Men
(8.25)</c:v>
                  </c:pt>
                  <c:pt idx="3">
                    <c:v>Women
(9.07)</c:v>
                  </c:pt>
                  <c:pt idx="6">
                    <c:v>Overall
(8.15)</c:v>
                  </c:pt>
                  <c:pt idx="7">
                    <c:v>Men
(8.18)</c:v>
                  </c:pt>
                  <c:pt idx="8">
                    <c:v>Women
(7.86)</c:v>
                  </c:pt>
                  <c:pt idx="11">
                    <c:v>Overall
(8.88)</c:v>
                  </c:pt>
                  <c:pt idx="12">
                    <c:v>Men
(9.15)</c:v>
                  </c:pt>
                  <c:pt idx="13">
                    <c:v>Women
(8.64)</c:v>
                  </c:pt>
                  <c:pt idx="16">
                    <c:v>Overall
(8.33)</c:v>
                  </c:pt>
                  <c:pt idx="17">
                    <c:v>Men
(8.35)</c:v>
                  </c:pt>
                  <c:pt idx="18">
                    <c:v>Women
(8.13)</c:v>
                  </c:pt>
                </c:lvl>
                <c:lvl>
                  <c:pt idx="0">
                    <c:v>2014</c:v>
                  </c:pt>
                  <c:pt idx="5">
                    <c:v>2020</c:v>
                  </c:pt>
                  <c:pt idx="10">
                    <c:v>2014</c:v>
                  </c:pt>
                  <c:pt idx="15">
                    <c:v>2020</c:v>
                  </c:pt>
                </c:lvl>
                <c:lvl>
                  <c:pt idx="0">
                    <c:v>Hope College</c:v>
                  </c:pt>
                  <c:pt idx="10">
                    <c:v>Selective Religious Colleges</c:v>
                  </c:pt>
                </c:lvl>
              </c:multiLvlStrCache>
            </c:multiLvlStrRef>
          </c:cat>
          <c:val>
            <c:numRef>
              <c:f>'Social Agency'!$F$2:$F$22</c:f>
              <c:numCache>
                <c:formatCode>0.0%</c:formatCode>
                <c:ptCount val="20"/>
                <c:pt idx="1">
                  <c:v>0.28499999999999998</c:v>
                </c:pt>
                <c:pt idx="2">
                  <c:v>0.2</c:v>
                </c:pt>
                <c:pt idx="3">
                  <c:v>0.315</c:v>
                </c:pt>
                <c:pt idx="6">
                  <c:v>0.35399999999999998</c:v>
                </c:pt>
                <c:pt idx="7">
                  <c:v>0.25600000000000001</c:v>
                </c:pt>
                <c:pt idx="8">
                  <c:v>0.40899999999999997</c:v>
                </c:pt>
                <c:pt idx="11">
                  <c:v>0.27100000000000002</c:v>
                </c:pt>
                <c:pt idx="12">
                  <c:v>0.26</c:v>
                </c:pt>
                <c:pt idx="13">
                  <c:v>0.28000000000000003</c:v>
                </c:pt>
                <c:pt idx="16">
                  <c:v>0.378</c:v>
                </c:pt>
                <c:pt idx="17">
                  <c:v>0.30499999999999999</c:v>
                </c:pt>
                <c:pt idx="18">
                  <c:v>0.42099999999999999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C24-4E73-A579-2DA978515C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419276664"/>
        <c:axId val="419276992"/>
      </c:barChart>
      <c:catAx>
        <c:axId val="419276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9276992"/>
        <c:crosses val="autoZero"/>
        <c:auto val="1"/>
        <c:lblAlgn val="ctr"/>
        <c:lblOffset val="100"/>
        <c:noMultiLvlLbl val="0"/>
      </c:catAx>
      <c:valAx>
        <c:axId val="41927699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927666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2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'Civic Engagement'!$D$1</c:f>
              <c:strCache>
                <c:ptCount val="1"/>
                <c:pt idx="0">
                  <c:v>Low</c:v>
                </c:pt>
              </c:strCache>
            </c:strRef>
          </c:tx>
          <c:spPr>
            <a:solidFill>
              <a:schemeClr val="tx2">
                <a:lumMod val="5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'Civic Engagement'!$A$2:$C$22</c:f>
              <c:multiLvlStrCache>
                <c:ptCount val="20"/>
                <c:lvl>
                  <c:pt idx="0">
                    <c:v>
SD</c:v>
                  </c:pt>
                  <c:pt idx="1">
                    <c:v>Overall
(6.89)</c:v>
                  </c:pt>
                  <c:pt idx="2">
                    <c:v>Men
(5.69)</c:v>
                  </c:pt>
                  <c:pt idx="3">
                    <c:v>Women
(7.24)</c:v>
                  </c:pt>
                  <c:pt idx="6">
                    <c:v>Overall
(8.65)</c:v>
                  </c:pt>
                  <c:pt idx="7">
                    <c:v>Men
(7.85)</c:v>
                  </c:pt>
                  <c:pt idx="8">
                    <c:v>Women
(8.90)</c:v>
                  </c:pt>
                  <c:pt idx="11">
                    <c:v>Overall
(7.83)</c:v>
                  </c:pt>
                  <c:pt idx="12">
                    <c:v>Men
(7.99)</c:v>
                  </c:pt>
                  <c:pt idx="13">
                    <c:v>Women
(7.66)</c:v>
                  </c:pt>
                  <c:pt idx="16">
                    <c:v>Overall
(8.70)</c:v>
                  </c:pt>
                  <c:pt idx="17">
                    <c:v>Men
(8.34)</c:v>
                  </c:pt>
                  <c:pt idx="18">
                    <c:v>Women
(8.80)</c:v>
                  </c:pt>
                </c:lvl>
                <c:lvl>
                  <c:pt idx="0">
                    <c:v>2014</c:v>
                  </c:pt>
                  <c:pt idx="5">
                    <c:v>2020</c:v>
                  </c:pt>
                  <c:pt idx="10">
                    <c:v>2014</c:v>
                  </c:pt>
                  <c:pt idx="15">
                    <c:v>2020</c:v>
                  </c:pt>
                </c:lvl>
                <c:lvl>
                  <c:pt idx="0">
                    <c:v>Hope College</c:v>
                  </c:pt>
                  <c:pt idx="10">
                    <c:v>Selective Religious Colleges</c:v>
                  </c:pt>
                </c:lvl>
              </c:multiLvlStrCache>
            </c:multiLvlStrRef>
          </c:cat>
          <c:val>
            <c:numRef>
              <c:f>'Civic Engagement'!$D$2:$D$22</c:f>
              <c:numCache>
                <c:formatCode>0.0%</c:formatCode>
                <c:ptCount val="20"/>
                <c:pt idx="1">
                  <c:v>0.22700000000000001</c:v>
                </c:pt>
                <c:pt idx="2">
                  <c:v>0.23699999999999999</c:v>
                </c:pt>
                <c:pt idx="3">
                  <c:v>0.223</c:v>
                </c:pt>
                <c:pt idx="6">
                  <c:v>0.14799999999999999</c:v>
                </c:pt>
                <c:pt idx="7">
                  <c:v>0.18099999999999999</c:v>
                </c:pt>
                <c:pt idx="8">
                  <c:v>0.13300000000000001</c:v>
                </c:pt>
                <c:pt idx="11">
                  <c:v>0.252</c:v>
                </c:pt>
                <c:pt idx="12">
                  <c:v>0.29399999999999998</c:v>
                </c:pt>
                <c:pt idx="13">
                  <c:v>0.221</c:v>
                </c:pt>
                <c:pt idx="16">
                  <c:v>0.18</c:v>
                </c:pt>
                <c:pt idx="17">
                  <c:v>0.22500000000000001</c:v>
                </c:pt>
                <c:pt idx="18">
                  <c:v>0.14699999999999999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96B-4D3F-966E-CA63669F775D}"/>
            </c:ext>
          </c:extLst>
        </c:ser>
        <c:ser>
          <c:idx val="1"/>
          <c:order val="1"/>
          <c:tx>
            <c:strRef>
              <c:f>'Civic Engagement'!$E$1</c:f>
              <c:strCache>
                <c:ptCount val="1"/>
                <c:pt idx="0">
                  <c:v>Average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'Civic Engagement'!$A$2:$C$22</c:f>
              <c:multiLvlStrCache>
                <c:ptCount val="20"/>
                <c:lvl>
                  <c:pt idx="0">
                    <c:v>
SD</c:v>
                  </c:pt>
                  <c:pt idx="1">
                    <c:v>Overall
(6.89)</c:v>
                  </c:pt>
                  <c:pt idx="2">
                    <c:v>Men
(5.69)</c:v>
                  </c:pt>
                  <c:pt idx="3">
                    <c:v>Women
(7.24)</c:v>
                  </c:pt>
                  <c:pt idx="6">
                    <c:v>Overall
(8.65)</c:v>
                  </c:pt>
                  <c:pt idx="7">
                    <c:v>Men
(7.85)</c:v>
                  </c:pt>
                  <c:pt idx="8">
                    <c:v>Women
(8.90)</c:v>
                  </c:pt>
                  <c:pt idx="11">
                    <c:v>Overall
(7.83)</c:v>
                  </c:pt>
                  <c:pt idx="12">
                    <c:v>Men
(7.99)</c:v>
                  </c:pt>
                  <c:pt idx="13">
                    <c:v>Women
(7.66)</c:v>
                  </c:pt>
                  <c:pt idx="16">
                    <c:v>Overall
(8.70)</c:v>
                  </c:pt>
                  <c:pt idx="17">
                    <c:v>Men
(8.34)</c:v>
                  </c:pt>
                  <c:pt idx="18">
                    <c:v>Women
(8.80)</c:v>
                  </c:pt>
                </c:lvl>
                <c:lvl>
                  <c:pt idx="0">
                    <c:v>2014</c:v>
                  </c:pt>
                  <c:pt idx="5">
                    <c:v>2020</c:v>
                  </c:pt>
                  <c:pt idx="10">
                    <c:v>2014</c:v>
                  </c:pt>
                  <c:pt idx="15">
                    <c:v>2020</c:v>
                  </c:pt>
                </c:lvl>
                <c:lvl>
                  <c:pt idx="0">
                    <c:v>Hope College</c:v>
                  </c:pt>
                  <c:pt idx="10">
                    <c:v>Selective Religious Colleges</c:v>
                  </c:pt>
                </c:lvl>
              </c:multiLvlStrCache>
            </c:multiLvlStrRef>
          </c:cat>
          <c:val>
            <c:numRef>
              <c:f>'Civic Engagement'!$E$2:$E$22</c:f>
              <c:numCache>
                <c:formatCode>0.0%</c:formatCode>
                <c:ptCount val="20"/>
                <c:pt idx="1">
                  <c:v>0.57399999999999995</c:v>
                </c:pt>
                <c:pt idx="2">
                  <c:v>0.65800000000000003</c:v>
                </c:pt>
                <c:pt idx="3">
                  <c:v>0.54400000000000004</c:v>
                </c:pt>
                <c:pt idx="6">
                  <c:v>0.42899999999999999</c:v>
                </c:pt>
                <c:pt idx="7">
                  <c:v>0.51400000000000001</c:v>
                </c:pt>
                <c:pt idx="8">
                  <c:v>0.379</c:v>
                </c:pt>
                <c:pt idx="11">
                  <c:v>0.48399999999999999</c:v>
                </c:pt>
                <c:pt idx="12">
                  <c:v>0.46800000000000003</c:v>
                </c:pt>
                <c:pt idx="13">
                  <c:v>0.496</c:v>
                </c:pt>
                <c:pt idx="16">
                  <c:v>0.41399999999999998</c:v>
                </c:pt>
                <c:pt idx="17">
                  <c:v>0.45300000000000001</c:v>
                </c:pt>
                <c:pt idx="18">
                  <c:v>0.39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96B-4D3F-966E-CA63669F775D}"/>
            </c:ext>
          </c:extLst>
        </c:ser>
        <c:ser>
          <c:idx val="2"/>
          <c:order val="2"/>
          <c:tx>
            <c:strRef>
              <c:f>'Civic Engagement'!$F$1</c:f>
              <c:strCache>
                <c:ptCount val="1"/>
                <c:pt idx="0">
                  <c:v>High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'Civic Engagement'!$A$2:$C$22</c:f>
              <c:multiLvlStrCache>
                <c:ptCount val="20"/>
                <c:lvl>
                  <c:pt idx="0">
                    <c:v>
SD</c:v>
                  </c:pt>
                  <c:pt idx="1">
                    <c:v>Overall
(6.89)</c:v>
                  </c:pt>
                  <c:pt idx="2">
                    <c:v>Men
(5.69)</c:v>
                  </c:pt>
                  <c:pt idx="3">
                    <c:v>Women
(7.24)</c:v>
                  </c:pt>
                  <c:pt idx="6">
                    <c:v>Overall
(8.65)</c:v>
                  </c:pt>
                  <c:pt idx="7">
                    <c:v>Men
(7.85)</c:v>
                  </c:pt>
                  <c:pt idx="8">
                    <c:v>Women
(8.90)</c:v>
                  </c:pt>
                  <c:pt idx="11">
                    <c:v>Overall
(7.83)</c:v>
                  </c:pt>
                  <c:pt idx="12">
                    <c:v>Men
(7.99)</c:v>
                  </c:pt>
                  <c:pt idx="13">
                    <c:v>Women
(7.66)</c:v>
                  </c:pt>
                  <c:pt idx="16">
                    <c:v>Overall
(8.70)</c:v>
                  </c:pt>
                  <c:pt idx="17">
                    <c:v>Men
(8.34)</c:v>
                  </c:pt>
                  <c:pt idx="18">
                    <c:v>Women
(8.80)</c:v>
                  </c:pt>
                </c:lvl>
                <c:lvl>
                  <c:pt idx="0">
                    <c:v>2014</c:v>
                  </c:pt>
                  <c:pt idx="5">
                    <c:v>2020</c:v>
                  </c:pt>
                  <c:pt idx="10">
                    <c:v>2014</c:v>
                  </c:pt>
                  <c:pt idx="15">
                    <c:v>2020</c:v>
                  </c:pt>
                </c:lvl>
                <c:lvl>
                  <c:pt idx="0">
                    <c:v>Hope College</c:v>
                  </c:pt>
                  <c:pt idx="10">
                    <c:v>Selective Religious Colleges</c:v>
                  </c:pt>
                </c:lvl>
              </c:multiLvlStrCache>
            </c:multiLvlStrRef>
          </c:cat>
          <c:val>
            <c:numRef>
              <c:f>'Civic Engagement'!$F$2:$F$22</c:f>
              <c:numCache>
                <c:formatCode>0.0%</c:formatCode>
                <c:ptCount val="20"/>
                <c:pt idx="1">
                  <c:v>0.19900000000000001</c:v>
                </c:pt>
                <c:pt idx="2">
                  <c:v>0.105</c:v>
                </c:pt>
                <c:pt idx="3">
                  <c:v>0.23300000000000001</c:v>
                </c:pt>
                <c:pt idx="6">
                  <c:v>0.42299999999999999</c:v>
                </c:pt>
                <c:pt idx="7">
                  <c:v>0.30499999999999999</c:v>
                </c:pt>
                <c:pt idx="8">
                  <c:v>0.48799999999999999</c:v>
                </c:pt>
                <c:pt idx="11">
                  <c:v>0.26400000000000001</c:v>
                </c:pt>
                <c:pt idx="12">
                  <c:v>0.23899999999999999</c:v>
                </c:pt>
                <c:pt idx="13">
                  <c:v>0.28399999999999997</c:v>
                </c:pt>
                <c:pt idx="16">
                  <c:v>0.40500000000000003</c:v>
                </c:pt>
                <c:pt idx="17">
                  <c:v>0.32200000000000001</c:v>
                </c:pt>
                <c:pt idx="18">
                  <c:v>0.46200000000000002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96B-4D3F-966E-CA63669F77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419276664"/>
        <c:axId val="419276992"/>
      </c:barChart>
      <c:catAx>
        <c:axId val="419276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9276992"/>
        <c:crosses val="autoZero"/>
        <c:auto val="1"/>
        <c:lblAlgn val="ctr"/>
        <c:lblOffset val="100"/>
        <c:noMultiLvlLbl val="0"/>
      </c:catAx>
      <c:valAx>
        <c:axId val="41927699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927666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2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'College Reputation Orientation'!$D$1</c:f>
              <c:strCache>
                <c:ptCount val="1"/>
                <c:pt idx="0">
                  <c:v>Low </c:v>
                </c:pt>
              </c:strCache>
            </c:strRef>
          </c:tx>
          <c:spPr>
            <a:solidFill>
              <a:schemeClr val="tx2">
                <a:lumMod val="5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'College Reputation Orientation'!$A$2:$C$22</c:f>
              <c:multiLvlStrCache>
                <c:ptCount val="20"/>
                <c:lvl>
                  <c:pt idx="0">
                    <c:v>
SD</c:v>
                  </c:pt>
                  <c:pt idx="1">
                    <c:v>Overall
(6.76)</c:v>
                  </c:pt>
                  <c:pt idx="2">
                    <c:v>Men
(6.98)</c:v>
                  </c:pt>
                  <c:pt idx="3">
                    <c:v>Women
(6.71)</c:v>
                  </c:pt>
                  <c:pt idx="6">
                    <c:v>Overall
(7.61)</c:v>
                  </c:pt>
                  <c:pt idx="7">
                    <c:v>Men
(6.87)</c:v>
                  </c:pt>
                  <c:pt idx="8">
                    <c:v>Women
(8.13)</c:v>
                  </c:pt>
                  <c:pt idx="11">
                    <c:v>Overall
(7.07)</c:v>
                  </c:pt>
                  <c:pt idx="12">
                    <c:v>Men
(7.19)</c:v>
                  </c:pt>
                  <c:pt idx="13">
                    <c:v>Women
(6.97)</c:v>
                  </c:pt>
                  <c:pt idx="16">
                    <c:v>Overall
(7.91)</c:v>
                  </c:pt>
                  <c:pt idx="17">
                    <c:v>Men
(7.68)</c:v>
                  </c:pt>
                  <c:pt idx="18">
                    <c:v>Women
(8.00)</c:v>
                  </c:pt>
                </c:lvl>
                <c:lvl>
                  <c:pt idx="0">
                    <c:v>2014</c:v>
                  </c:pt>
                  <c:pt idx="5">
                    <c:v>2020</c:v>
                  </c:pt>
                  <c:pt idx="10">
                    <c:v>2014</c:v>
                  </c:pt>
                  <c:pt idx="15">
                    <c:v>2020</c:v>
                  </c:pt>
                </c:lvl>
                <c:lvl>
                  <c:pt idx="0">
                    <c:v>Hope College</c:v>
                  </c:pt>
                  <c:pt idx="10">
                    <c:v>Selective Religious Colleges</c:v>
                  </c:pt>
                </c:lvl>
              </c:multiLvlStrCache>
            </c:multiLvlStrRef>
          </c:cat>
          <c:val>
            <c:numRef>
              <c:f>'College Reputation Orientation'!$D$2:$D$22</c:f>
              <c:numCache>
                <c:formatCode>0.0%</c:formatCode>
                <c:ptCount val="20"/>
                <c:pt idx="1">
                  <c:v>0.22</c:v>
                </c:pt>
                <c:pt idx="2">
                  <c:v>0.183</c:v>
                </c:pt>
                <c:pt idx="3">
                  <c:v>0.23300000000000001</c:v>
                </c:pt>
                <c:pt idx="6">
                  <c:v>0.19900000000000001</c:v>
                </c:pt>
                <c:pt idx="7">
                  <c:v>0.189</c:v>
                </c:pt>
                <c:pt idx="8">
                  <c:v>0.21</c:v>
                </c:pt>
                <c:pt idx="11">
                  <c:v>0.28199999999999997</c:v>
                </c:pt>
                <c:pt idx="12">
                  <c:v>0.30499999999999999</c:v>
                </c:pt>
                <c:pt idx="13">
                  <c:v>0.23300000000000001</c:v>
                </c:pt>
                <c:pt idx="16">
                  <c:v>0.26900000000000002</c:v>
                </c:pt>
                <c:pt idx="17">
                  <c:v>0.28399999999999997</c:v>
                </c:pt>
                <c:pt idx="18">
                  <c:v>0.25800000000000001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3B9-4F48-B270-083FCAC41146}"/>
            </c:ext>
          </c:extLst>
        </c:ser>
        <c:ser>
          <c:idx val="1"/>
          <c:order val="1"/>
          <c:tx>
            <c:strRef>
              <c:f>'College Reputation Orientation'!$E$1</c:f>
              <c:strCache>
                <c:ptCount val="1"/>
                <c:pt idx="0">
                  <c:v>Average 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'College Reputation Orientation'!$A$2:$C$22</c:f>
              <c:multiLvlStrCache>
                <c:ptCount val="20"/>
                <c:lvl>
                  <c:pt idx="0">
                    <c:v>
SD</c:v>
                  </c:pt>
                  <c:pt idx="1">
                    <c:v>Overall
(6.76)</c:v>
                  </c:pt>
                  <c:pt idx="2">
                    <c:v>Men
(6.98)</c:v>
                  </c:pt>
                  <c:pt idx="3">
                    <c:v>Women
(6.71)</c:v>
                  </c:pt>
                  <c:pt idx="6">
                    <c:v>Overall
(7.61)</c:v>
                  </c:pt>
                  <c:pt idx="7">
                    <c:v>Men
(6.87)</c:v>
                  </c:pt>
                  <c:pt idx="8">
                    <c:v>Women
(8.13)</c:v>
                  </c:pt>
                  <c:pt idx="11">
                    <c:v>Overall
(7.07)</c:v>
                  </c:pt>
                  <c:pt idx="12">
                    <c:v>Men
(7.19)</c:v>
                  </c:pt>
                  <c:pt idx="13">
                    <c:v>Women
(6.97)</c:v>
                  </c:pt>
                  <c:pt idx="16">
                    <c:v>Overall
(7.91)</c:v>
                  </c:pt>
                  <c:pt idx="17">
                    <c:v>Men
(7.68)</c:v>
                  </c:pt>
                  <c:pt idx="18">
                    <c:v>Women
(8.00)</c:v>
                  </c:pt>
                </c:lvl>
                <c:lvl>
                  <c:pt idx="0">
                    <c:v>2014</c:v>
                  </c:pt>
                  <c:pt idx="5">
                    <c:v>2020</c:v>
                  </c:pt>
                  <c:pt idx="10">
                    <c:v>2014</c:v>
                  </c:pt>
                  <c:pt idx="15">
                    <c:v>2020</c:v>
                  </c:pt>
                </c:lvl>
                <c:lvl>
                  <c:pt idx="0">
                    <c:v>Hope College</c:v>
                  </c:pt>
                  <c:pt idx="10">
                    <c:v>Selective Religious Colleges</c:v>
                  </c:pt>
                </c:lvl>
              </c:multiLvlStrCache>
            </c:multiLvlStrRef>
          </c:cat>
          <c:val>
            <c:numRef>
              <c:f>'College Reputation Orientation'!$E$2:$E$22</c:f>
              <c:numCache>
                <c:formatCode>0.0%</c:formatCode>
                <c:ptCount val="20"/>
                <c:pt idx="1">
                  <c:v>0.40300000000000002</c:v>
                </c:pt>
                <c:pt idx="2">
                  <c:v>0.45100000000000001</c:v>
                </c:pt>
                <c:pt idx="3">
                  <c:v>0.38600000000000001</c:v>
                </c:pt>
                <c:pt idx="6">
                  <c:v>0.42899999999999999</c:v>
                </c:pt>
                <c:pt idx="7">
                  <c:v>0.50600000000000001</c:v>
                </c:pt>
                <c:pt idx="8">
                  <c:v>0.375</c:v>
                </c:pt>
                <c:pt idx="11">
                  <c:v>0.42399999999999999</c:v>
                </c:pt>
                <c:pt idx="12">
                  <c:v>0.41699999999999998</c:v>
                </c:pt>
                <c:pt idx="13">
                  <c:v>0.38600000000000001</c:v>
                </c:pt>
                <c:pt idx="16">
                  <c:v>0.44500000000000001</c:v>
                </c:pt>
                <c:pt idx="17">
                  <c:v>0.45600000000000002</c:v>
                </c:pt>
                <c:pt idx="18">
                  <c:v>0.435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3B9-4F48-B270-083FCAC41146}"/>
            </c:ext>
          </c:extLst>
        </c:ser>
        <c:ser>
          <c:idx val="2"/>
          <c:order val="2"/>
          <c:tx>
            <c:strRef>
              <c:f>'College Reputation Orientation'!$F$1</c:f>
              <c:strCache>
                <c:ptCount val="1"/>
                <c:pt idx="0">
                  <c:v>High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'College Reputation Orientation'!$A$2:$C$22</c:f>
              <c:multiLvlStrCache>
                <c:ptCount val="20"/>
                <c:lvl>
                  <c:pt idx="0">
                    <c:v>
SD</c:v>
                  </c:pt>
                  <c:pt idx="1">
                    <c:v>Overall
(6.76)</c:v>
                  </c:pt>
                  <c:pt idx="2">
                    <c:v>Men
(6.98)</c:v>
                  </c:pt>
                  <c:pt idx="3">
                    <c:v>Women
(6.71)</c:v>
                  </c:pt>
                  <c:pt idx="6">
                    <c:v>Overall
(7.61)</c:v>
                  </c:pt>
                  <c:pt idx="7">
                    <c:v>Men
(6.87)</c:v>
                  </c:pt>
                  <c:pt idx="8">
                    <c:v>Women
(8.13)</c:v>
                  </c:pt>
                  <c:pt idx="11">
                    <c:v>Overall
(7.07)</c:v>
                  </c:pt>
                  <c:pt idx="12">
                    <c:v>Men
(7.19)</c:v>
                  </c:pt>
                  <c:pt idx="13">
                    <c:v>Women
(6.97)</c:v>
                  </c:pt>
                  <c:pt idx="16">
                    <c:v>Overall
(7.91)</c:v>
                  </c:pt>
                  <c:pt idx="17">
                    <c:v>Men
(7.68)</c:v>
                  </c:pt>
                  <c:pt idx="18">
                    <c:v>Women
(8.00)</c:v>
                  </c:pt>
                </c:lvl>
                <c:lvl>
                  <c:pt idx="0">
                    <c:v>2014</c:v>
                  </c:pt>
                  <c:pt idx="5">
                    <c:v>2020</c:v>
                  </c:pt>
                  <c:pt idx="10">
                    <c:v>2014</c:v>
                  </c:pt>
                  <c:pt idx="15">
                    <c:v>2020</c:v>
                  </c:pt>
                </c:lvl>
                <c:lvl>
                  <c:pt idx="0">
                    <c:v>Hope College</c:v>
                  </c:pt>
                  <c:pt idx="10">
                    <c:v>Selective Religious Colleges</c:v>
                  </c:pt>
                </c:lvl>
              </c:multiLvlStrCache>
            </c:multiLvlStrRef>
          </c:cat>
          <c:val>
            <c:numRef>
              <c:f>'College Reputation Orientation'!$F$2:$F$22</c:f>
              <c:numCache>
                <c:formatCode>0.0%</c:formatCode>
                <c:ptCount val="20"/>
                <c:pt idx="1">
                  <c:v>0.377</c:v>
                </c:pt>
                <c:pt idx="2">
                  <c:v>0.36599999999999999</c:v>
                </c:pt>
                <c:pt idx="3">
                  <c:v>0.38100000000000001</c:v>
                </c:pt>
                <c:pt idx="6">
                  <c:v>0.373</c:v>
                </c:pt>
                <c:pt idx="7">
                  <c:v>0.30499999999999999</c:v>
                </c:pt>
                <c:pt idx="8">
                  <c:v>0.41599999999999998</c:v>
                </c:pt>
                <c:pt idx="11">
                  <c:v>0.29399999999999998</c:v>
                </c:pt>
                <c:pt idx="12">
                  <c:v>0.27800000000000002</c:v>
                </c:pt>
                <c:pt idx="13">
                  <c:v>0.38100000000000001</c:v>
                </c:pt>
                <c:pt idx="16">
                  <c:v>0.28499999999999998</c:v>
                </c:pt>
                <c:pt idx="17">
                  <c:v>0.26</c:v>
                </c:pt>
                <c:pt idx="18">
                  <c:v>0.307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3B9-4F48-B270-083FCAC411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419276664"/>
        <c:axId val="419276992"/>
      </c:barChart>
      <c:catAx>
        <c:axId val="419276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9276992"/>
        <c:crosses val="autoZero"/>
        <c:auto val="1"/>
        <c:lblAlgn val="ctr"/>
        <c:lblOffset val="100"/>
        <c:noMultiLvlLbl val="0"/>
      </c:catAx>
      <c:valAx>
        <c:axId val="41927699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927666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2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'Likelihood College Involvement'!$D$1</c:f>
              <c:strCache>
                <c:ptCount val="1"/>
                <c:pt idx="0">
                  <c:v>Low </c:v>
                </c:pt>
              </c:strCache>
            </c:strRef>
          </c:tx>
          <c:spPr>
            <a:solidFill>
              <a:schemeClr val="tx2">
                <a:lumMod val="5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'Likelihood College Involvement'!$A$2:$C$22</c:f>
              <c:multiLvlStrCache>
                <c:ptCount val="20"/>
                <c:lvl>
                  <c:pt idx="0">
                    <c:v>
SD</c:v>
                  </c:pt>
                  <c:pt idx="1">
                    <c:v>Overall
(6.67)</c:v>
                  </c:pt>
                  <c:pt idx="2">
                    <c:v>Men
(7.08)</c:v>
                  </c:pt>
                  <c:pt idx="3">
                    <c:v>Women
(5.93)</c:v>
                  </c:pt>
                  <c:pt idx="6">
                    <c:v>Overall
(7.35)</c:v>
                  </c:pt>
                  <c:pt idx="7">
                    <c:v>Men
(7.97)</c:v>
                  </c:pt>
                  <c:pt idx="8">
                    <c:v>Women
(6.44)</c:v>
                  </c:pt>
                  <c:pt idx="11">
                    <c:v>Overall
(8.16)</c:v>
                  </c:pt>
                  <c:pt idx="12">
                    <c:v>Men
(8.23)</c:v>
                  </c:pt>
                  <c:pt idx="13">
                    <c:v>Women
(7.57)</c:v>
                  </c:pt>
                  <c:pt idx="16">
                    <c:v>Overall
(7.76)</c:v>
                  </c:pt>
                  <c:pt idx="17">
                    <c:v>Men
(7.81)</c:v>
                  </c:pt>
                  <c:pt idx="18">
                    <c:v>Women
(7.16)</c:v>
                  </c:pt>
                </c:lvl>
                <c:lvl>
                  <c:pt idx="0">
                    <c:v>2014</c:v>
                  </c:pt>
                  <c:pt idx="5">
                    <c:v>2020</c:v>
                  </c:pt>
                  <c:pt idx="10">
                    <c:v>2014</c:v>
                  </c:pt>
                  <c:pt idx="15">
                    <c:v>2020</c:v>
                  </c:pt>
                </c:lvl>
                <c:lvl>
                  <c:pt idx="0">
                    <c:v>Hope College</c:v>
                  </c:pt>
                  <c:pt idx="10">
                    <c:v>Selective Religious Colleges</c:v>
                  </c:pt>
                </c:lvl>
              </c:multiLvlStrCache>
            </c:multiLvlStrRef>
          </c:cat>
          <c:val>
            <c:numRef>
              <c:f>'Likelihood College Involvement'!$D$2:$D$22</c:f>
              <c:numCache>
                <c:formatCode>0.0%</c:formatCode>
                <c:ptCount val="20"/>
                <c:pt idx="1">
                  <c:v>0.106</c:v>
                </c:pt>
                <c:pt idx="2">
                  <c:v>0.27500000000000002</c:v>
                </c:pt>
                <c:pt idx="3">
                  <c:v>4.5999999999999999E-2</c:v>
                </c:pt>
                <c:pt idx="6">
                  <c:v>0.17799999999999999</c:v>
                </c:pt>
                <c:pt idx="7">
                  <c:v>0.30599999999999999</c:v>
                </c:pt>
                <c:pt idx="8">
                  <c:v>0.113</c:v>
                </c:pt>
                <c:pt idx="11">
                  <c:v>0.23899999999999999</c:v>
                </c:pt>
                <c:pt idx="12">
                  <c:v>0.34300000000000003</c:v>
                </c:pt>
                <c:pt idx="13">
                  <c:v>0.161</c:v>
                </c:pt>
                <c:pt idx="16">
                  <c:v>0.23200000000000001</c:v>
                </c:pt>
                <c:pt idx="17">
                  <c:v>0.34399999999999997</c:v>
                </c:pt>
                <c:pt idx="18">
                  <c:v>0.152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4C8-4501-BB49-9BA481E0BAB0}"/>
            </c:ext>
          </c:extLst>
        </c:ser>
        <c:ser>
          <c:idx val="1"/>
          <c:order val="1"/>
          <c:tx>
            <c:strRef>
              <c:f>'Likelihood College Involvement'!$E$1</c:f>
              <c:strCache>
                <c:ptCount val="1"/>
                <c:pt idx="0">
                  <c:v>Average 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'Likelihood College Involvement'!$A$2:$C$22</c:f>
              <c:multiLvlStrCache>
                <c:ptCount val="20"/>
                <c:lvl>
                  <c:pt idx="0">
                    <c:v>
SD</c:v>
                  </c:pt>
                  <c:pt idx="1">
                    <c:v>Overall
(6.67)</c:v>
                  </c:pt>
                  <c:pt idx="2">
                    <c:v>Men
(7.08)</c:v>
                  </c:pt>
                  <c:pt idx="3">
                    <c:v>Women
(5.93)</c:v>
                  </c:pt>
                  <c:pt idx="6">
                    <c:v>Overall
(7.35)</c:v>
                  </c:pt>
                  <c:pt idx="7">
                    <c:v>Men
(7.97)</c:v>
                  </c:pt>
                  <c:pt idx="8">
                    <c:v>Women
(6.44)</c:v>
                  </c:pt>
                  <c:pt idx="11">
                    <c:v>Overall
(8.16)</c:v>
                  </c:pt>
                  <c:pt idx="12">
                    <c:v>Men
(8.23)</c:v>
                  </c:pt>
                  <c:pt idx="13">
                    <c:v>Women
(7.57)</c:v>
                  </c:pt>
                  <c:pt idx="16">
                    <c:v>Overall
(7.76)</c:v>
                  </c:pt>
                  <c:pt idx="17">
                    <c:v>Men
(7.81)</c:v>
                  </c:pt>
                  <c:pt idx="18">
                    <c:v>Women
(7.16)</c:v>
                  </c:pt>
                </c:lvl>
                <c:lvl>
                  <c:pt idx="0">
                    <c:v>2014</c:v>
                  </c:pt>
                  <c:pt idx="5">
                    <c:v>2020</c:v>
                  </c:pt>
                  <c:pt idx="10">
                    <c:v>2014</c:v>
                  </c:pt>
                  <c:pt idx="15">
                    <c:v>2020</c:v>
                  </c:pt>
                </c:lvl>
                <c:lvl>
                  <c:pt idx="0">
                    <c:v>Hope College</c:v>
                  </c:pt>
                  <c:pt idx="10">
                    <c:v>Selective Religious Colleges</c:v>
                  </c:pt>
                </c:lvl>
              </c:multiLvlStrCache>
            </c:multiLvlStrRef>
          </c:cat>
          <c:val>
            <c:numRef>
              <c:f>'Likelihood College Involvement'!$E$2:$E$22</c:f>
              <c:numCache>
                <c:formatCode>0.0%</c:formatCode>
                <c:ptCount val="20"/>
                <c:pt idx="1">
                  <c:v>0.42299999999999999</c:v>
                </c:pt>
                <c:pt idx="2">
                  <c:v>0.53600000000000003</c:v>
                </c:pt>
                <c:pt idx="3">
                  <c:v>0.38300000000000001</c:v>
                </c:pt>
                <c:pt idx="6">
                  <c:v>0.41</c:v>
                </c:pt>
                <c:pt idx="7">
                  <c:v>0.45</c:v>
                </c:pt>
                <c:pt idx="8">
                  <c:v>0.39200000000000002</c:v>
                </c:pt>
                <c:pt idx="11">
                  <c:v>0.42399999999999999</c:v>
                </c:pt>
                <c:pt idx="12">
                  <c:v>0.442</c:v>
                </c:pt>
                <c:pt idx="13">
                  <c:v>0.41099999999999998</c:v>
                </c:pt>
                <c:pt idx="16">
                  <c:v>0.41899999999999998</c:v>
                </c:pt>
                <c:pt idx="17">
                  <c:v>0.44400000000000001</c:v>
                </c:pt>
                <c:pt idx="18">
                  <c:v>0.40799999999999997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4C8-4501-BB49-9BA481E0BAB0}"/>
            </c:ext>
          </c:extLst>
        </c:ser>
        <c:ser>
          <c:idx val="2"/>
          <c:order val="2"/>
          <c:tx>
            <c:strRef>
              <c:f>'Likelihood College Involvement'!$F$1</c:f>
              <c:strCache>
                <c:ptCount val="1"/>
                <c:pt idx="0">
                  <c:v>High 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'Likelihood College Involvement'!$A$2:$C$22</c:f>
              <c:multiLvlStrCache>
                <c:ptCount val="20"/>
                <c:lvl>
                  <c:pt idx="0">
                    <c:v>
SD</c:v>
                  </c:pt>
                  <c:pt idx="1">
                    <c:v>Overall
(6.67)</c:v>
                  </c:pt>
                  <c:pt idx="2">
                    <c:v>Men
(7.08)</c:v>
                  </c:pt>
                  <c:pt idx="3">
                    <c:v>Women
(5.93)</c:v>
                  </c:pt>
                  <c:pt idx="6">
                    <c:v>Overall
(7.35)</c:v>
                  </c:pt>
                  <c:pt idx="7">
                    <c:v>Men
(7.97)</c:v>
                  </c:pt>
                  <c:pt idx="8">
                    <c:v>Women
(6.44)</c:v>
                  </c:pt>
                  <c:pt idx="11">
                    <c:v>Overall
(8.16)</c:v>
                  </c:pt>
                  <c:pt idx="12">
                    <c:v>Men
(8.23)</c:v>
                  </c:pt>
                  <c:pt idx="13">
                    <c:v>Women
(7.57)</c:v>
                  </c:pt>
                  <c:pt idx="16">
                    <c:v>Overall
(7.76)</c:v>
                  </c:pt>
                  <c:pt idx="17">
                    <c:v>Men
(7.81)</c:v>
                  </c:pt>
                  <c:pt idx="18">
                    <c:v>Women
(7.16)</c:v>
                  </c:pt>
                </c:lvl>
                <c:lvl>
                  <c:pt idx="0">
                    <c:v>2014</c:v>
                  </c:pt>
                  <c:pt idx="5">
                    <c:v>2020</c:v>
                  </c:pt>
                  <c:pt idx="10">
                    <c:v>2014</c:v>
                  </c:pt>
                  <c:pt idx="15">
                    <c:v>2020</c:v>
                  </c:pt>
                </c:lvl>
                <c:lvl>
                  <c:pt idx="0">
                    <c:v>Hope College</c:v>
                  </c:pt>
                  <c:pt idx="10">
                    <c:v>Selective Religious Colleges</c:v>
                  </c:pt>
                </c:lvl>
              </c:multiLvlStrCache>
            </c:multiLvlStrRef>
          </c:cat>
          <c:val>
            <c:numRef>
              <c:f>'Likelihood College Involvement'!$F$2:$F$22</c:f>
              <c:numCache>
                <c:formatCode>0.0%</c:formatCode>
                <c:ptCount val="20"/>
                <c:pt idx="1">
                  <c:v>0.47199999999999998</c:v>
                </c:pt>
                <c:pt idx="2">
                  <c:v>0.188</c:v>
                </c:pt>
                <c:pt idx="3">
                  <c:v>0.57099999999999995</c:v>
                </c:pt>
                <c:pt idx="6">
                  <c:v>0.41199999999999998</c:v>
                </c:pt>
                <c:pt idx="7">
                  <c:v>0.24399999999999999</c:v>
                </c:pt>
                <c:pt idx="8">
                  <c:v>0.495</c:v>
                </c:pt>
                <c:pt idx="11">
                  <c:v>0.33700000000000002</c:v>
                </c:pt>
                <c:pt idx="12">
                  <c:v>0.215</c:v>
                </c:pt>
                <c:pt idx="13">
                  <c:v>0.42899999999999999</c:v>
                </c:pt>
                <c:pt idx="16">
                  <c:v>0.34899999999999998</c:v>
                </c:pt>
                <c:pt idx="17">
                  <c:v>0.21199999999999999</c:v>
                </c:pt>
                <c:pt idx="18">
                  <c:v>0.44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4C8-4501-BB49-9BA481E0BA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419276664"/>
        <c:axId val="419276992"/>
      </c:barChart>
      <c:catAx>
        <c:axId val="419276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9276992"/>
        <c:crosses val="autoZero"/>
        <c:auto val="1"/>
        <c:lblAlgn val="ctr"/>
        <c:lblOffset val="100"/>
        <c:noMultiLvlLbl val="0"/>
      </c:catAx>
      <c:valAx>
        <c:axId val="41927699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927666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2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27C023E-A823-42AD-9F70-4ED8DB694E41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9B0155B-20B1-47EC-AB32-1F9E9EC150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6897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1CEC736-7612-4BD1-9AA5-02783BAF5EA8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8CBEF18-87F3-4026-8B77-A08BC2384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086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CBEF18-87F3-4026-8B77-A08BC2384EA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8784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CBEF18-87F3-4026-8B77-A08BC2384EA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446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CBEF18-87F3-4026-8B77-A08BC2384EA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1205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CBEF18-87F3-4026-8B77-A08BC2384EA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8887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CBEF18-87F3-4026-8B77-A08BC2384EA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5481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CBEF18-87F3-4026-8B77-A08BC2384EA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20146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CBEF18-87F3-4026-8B77-A08BC2384EA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857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CBEF18-87F3-4026-8B77-A08BC2384EA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78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CBEF18-87F3-4026-8B77-A08BC2384EA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09588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CBEF18-87F3-4026-8B77-A08BC2384EAE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55343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CBEF18-87F3-4026-8B77-A08BC2384EAE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10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CBEF18-87F3-4026-8B77-A08BC2384EA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13164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CBEF18-87F3-4026-8B77-A08BC2384EAE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35151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CBEF18-87F3-4026-8B77-A08BC2384EAE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69882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CBEF18-87F3-4026-8B77-A08BC2384EAE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66472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CBEF18-87F3-4026-8B77-A08BC2384EAE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09348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CBEF18-87F3-4026-8B77-A08BC2384EAE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04760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CBEF18-87F3-4026-8B77-A08BC2384EAE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89491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CBEF18-87F3-4026-8B77-A08BC2384EAE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19947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CBEF18-87F3-4026-8B77-A08BC2384EAE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16623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CBEF18-87F3-4026-8B77-A08BC2384EAE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7172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CBEF18-87F3-4026-8B77-A08BC2384EA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6018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CBEF18-87F3-4026-8B77-A08BC2384EA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7164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CBEF18-87F3-4026-8B77-A08BC2384EA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599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CBEF18-87F3-4026-8B77-A08BC2384EA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3945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CBEF18-87F3-4026-8B77-A08BC2384EA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1696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CBEF18-87F3-4026-8B77-A08BC2384EA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0353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CBEF18-87F3-4026-8B77-A08BC2384EA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6810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B7CD2-357D-485C-99BC-90F712A02C1F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83AD7-6749-4C37-8709-3A886D8E1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494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B7CD2-357D-485C-99BC-90F712A02C1F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83AD7-6749-4C37-8709-3A886D8E1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323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B7CD2-357D-485C-99BC-90F712A02C1F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83AD7-6749-4C37-8709-3A886D8E1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276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B7CD2-357D-485C-99BC-90F712A02C1F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83AD7-6749-4C37-8709-3A886D8E1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156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B7CD2-357D-485C-99BC-90F712A02C1F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83AD7-6749-4C37-8709-3A886D8E1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28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B7CD2-357D-485C-99BC-90F712A02C1F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83AD7-6749-4C37-8709-3A886D8E1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289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B7CD2-357D-485C-99BC-90F712A02C1F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83AD7-6749-4C37-8709-3A886D8E1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483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B7CD2-357D-485C-99BC-90F712A02C1F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83AD7-6749-4C37-8709-3A886D8E1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295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B7CD2-357D-485C-99BC-90F712A02C1F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83AD7-6749-4C37-8709-3A886D8E1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951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B7CD2-357D-485C-99BC-90F712A02C1F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83AD7-6749-4C37-8709-3A886D8E1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865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B7CD2-357D-485C-99BC-90F712A02C1F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83AD7-6749-4C37-8709-3A886D8E1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056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235" y="15917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B7CD2-357D-485C-99BC-90F712A02C1F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83AD7-6749-4C37-8709-3A886D8E14BB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1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7921" y="5971711"/>
            <a:ext cx="2976486" cy="769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9327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906449" y="43732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-3393231"/>
            <a:ext cx="12192000" cy="98796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6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lag Bold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6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lag Bold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6500" dirty="0">
              <a:latin typeface="Verlag Bold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6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lag Bold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4800" dirty="0">
                <a:latin typeface="Verlag Bold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Supporting Academic Success with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4800" dirty="0">
                <a:latin typeface="Verlag Bold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Data from Hope’s Incoming Student Survey</a:t>
            </a:r>
            <a:endParaRPr kumimoji="0" lang="en-US" altLang="en-US" sz="4800" b="0" i="0" u="none" strike="noStrike" cap="none" normalizeH="0" dirty="0">
              <a:ln>
                <a:noFill/>
              </a:ln>
              <a:effectLst/>
              <a:latin typeface="Verlag Bold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dirty="0">
              <a:latin typeface="Verlag Bold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800" dirty="0">
              <a:latin typeface="Verlag Bold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800" dirty="0">
                <a:latin typeface="Verlag Bold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Frost Center Friday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800" dirty="0">
                <a:latin typeface="Verlag Bold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February 25, 2022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lag Bold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lag Bold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lag Bold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Kathy Kremer, Ph.D., Sr. Director</a:t>
            </a:r>
            <a:r>
              <a:rPr kumimoji="0" lang="en-US" altLang="en-US" sz="20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Verlag Bold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of Assessment and Accreditation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lag Bold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dirty="0">
                <a:latin typeface="Verlag Bold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	Eric Jones, Ph.D., Data and Research Coordinator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dirty="0">
                <a:latin typeface="Verlag Bold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	Carly </a:t>
            </a:r>
            <a:r>
              <a:rPr lang="en-US" altLang="en-US" sz="2000" dirty="0" err="1">
                <a:latin typeface="Verlag Bold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Mursch</a:t>
            </a:r>
            <a:r>
              <a:rPr lang="en-US" altLang="en-US" sz="2000" dirty="0">
                <a:latin typeface="Verlag Bold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, Research Assistant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dirty="0">
              <a:latin typeface="Verlag Bold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latin typeface="+mj-lt"/>
              </a:rPr>
              <a:t>hope.edu/</a:t>
            </a:r>
            <a:r>
              <a:rPr lang="en-US" sz="2000" b="1" dirty="0" err="1">
                <a:latin typeface="+mj-lt"/>
              </a:rPr>
              <a:t>frostcenter</a:t>
            </a:r>
            <a:endParaRPr lang="en-US" sz="2000" b="1" dirty="0">
              <a:latin typeface="+mj-lt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latin typeface="+mj-lt"/>
              </a:rPr>
              <a:t>hope.edu/data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lag Bold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1080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Civic Engagement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91548" y="1536190"/>
            <a:ext cx="2550254" cy="5078313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Key Findings:</a:t>
            </a:r>
          </a:p>
          <a:p>
            <a:r>
              <a:rPr lang="en-US" sz="16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-Hope mean scores increased from 2014 to 2020 at about double the increases of the comparison group</a:t>
            </a:r>
          </a:p>
          <a:p>
            <a:endParaRPr lang="en-US" sz="16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r>
              <a:rPr lang="en-US" sz="16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-Both Hope and the comparison group standard deviation for scores increased from 2014 to 2020, with larger increases for Hope</a:t>
            </a:r>
          </a:p>
          <a:p>
            <a:endParaRPr lang="en-US" sz="16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r>
              <a:rPr lang="en-US" sz="16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-Like Social Agency, scores for women are higher than those for men and among Hope women there is a higher standard deviation</a:t>
            </a:r>
          </a:p>
          <a:p>
            <a:endParaRPr lang="en-US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249798" y="427362"/>
            <a:ext cx="5591087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+mj-lt"/>
              </a:rPr>
              <a:t>Measures the extent to which students are motivated and involved in civic, electoral, and political activities. </a:t>
            </a:r>
          </a:p>
        </p:txBody>
      </p:sp>
      <p:grpSp>
        <p:nvGrpSpPr>
          <p:cNvPr id="38" name="Group 37"/>
          <p:cNvGrpSpPr/>
          <p:nvPr/>
        </p:nvGrpSpPr>
        <p:grpSpPr>
          <a:xfrm>
            <a:off x="3144278" y="1261544"/>
            <a:ext cx="8696607" cy="4700016"/>
            <a:chOff x="1407731" y="1227988"/>
            <a:chExt cx="8696607" cy="4700016"/>
          </a:xfrm>
        </p:grpSpPr>
        <p:grpSp>
          <p:nvGrpSpPr>
            <p:cNvPr id="35" name="Group 34"/>
            <p:cNvGrpSpPr/>
            <p:nvPr/>
          </p:nvGrpSpPr>
          <p:grpSpPr>
            <a:xfrm>
              <a:off x="1407731" y="1227988"/>
              <a:ext cx="8696607" cy="4700016"/>
              <a:chOff x="1407731" y="1227988"/>
              <a:chExt cx="8696607" cy="4700016"/>
            </a:xfrm>
          </p:grpSpPr>
          <p:graphicFrame>
            <p:nvGraphicFramePr>
              <p:cNvPr id="34" name="Chart 33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203494554"/>
                  </p:ext>
                </p:extLst>
              </p:nvPr>
            </p:nvGraphicFramePr>
            <p:xfrm>
              <a:off x="1407731" y="1227988"/>
              <a:ext cx="8696607" cy="4700016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  <p:grpSp>
            <p:nvGrpSpPr>
              <p:cNvPr id="8" name="Group 7"/>
              <p:cNvGrpSpPr/>
              <p:nvPr/>
            </p:nvGrpSpPr>
            <p:grpSpPr>
              <a:xfrm>
                <a:off x="2174418" y="3027193"/>
                <a:ext cx="7500489" cy="575024"/>
                <a:chOff x="2193854" y="3285308"/>
                <a:chExt cx="7500489" cy="575024"/>
              </a:xfrm>
            </p:grpSpPr>
            <p:sp>
              <p:nvSpPr>
                <p:cNvPr id="9" name="Oval 8"/>
                <p:cNvSpPr/>
                <p:nvPr/>
              </p:nvSpPr>
              <p:spPr>
                <a:xfrm>
                  <a:off x="4778451" y="3410405"/>
                  <a:ext cx="326573" cy="326573"/>
                </a:xfrm>
                <a:prstGeom prst="ellipse">
                  <a:avLst/>
                </a:prstGeom>
                <a:solidFill>
                  <a:schemeClr val="bg2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5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0" name="TextBox 9"/>
                <p:cNvSpPr txBox="1"/>
                <p:nvPr/>
              </p:nvSpPr>
              <p:spPr>
                <a:xfrm>
                  <a:off x="4637193" y="3458275"/>
                  <a:ext cx="609088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/>
                    <a:t>51.8%</a:t>
                  </a:r>
                </a:p>
              </p:txBody>
            </p:sp>
            <p:sp>
              <p:nvSpPr>
                <p:cNvPr id="11" name="Oval 10"/>
                <p:cNvSpPr/>
                <p:nvPr/>
              </p:nvSpPr>
              <p:spPr>
                <a:xfrm>
                  <a:off x="3147758" y="3432884"/>
                  <a:ext cx="326573" cy="326573"/>
                </a:xfrm>
                <a:prstGeom prst="ellipse">
                  <a:avLst/>
                </a:prstGeom>
                <a:solidFill>
                  <a:schemeClr val="bg2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5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2" name="TextBox 11"/>
                <p:cNvSpPr txBox="1"/>
                <p:nvPr/>
              </p:nvSpPr>
              <p:spPr>
                <a:xfrm>
                  <a:off x="3006500" y="3480754"/>
                  <a:ext cx="609088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/>
                    <a:t>50.4%</a:t>
                  </a:r>
                </a:p>
              </p:txBody>
            </p:sp>
            <p:sp>
              <p:nvSpPr>
                <p:cNvPr id="13" name="Oval 12"/>
                <p:cNvSpPr/>
                <p:nvPr/>
              </p:nvSpPr>
              <p:spPr>
                <a:xfrm>
                  <a:off x="6380355" y="3395060"/>
                  <a:ext cx="326573" cy="326573"/>
                </a:xfrm>
                <a:prstGeom prst="ellipse">
                  <a:avLst/>
                </a:prstGeom>
                <a:solidFill>
                  <a:schemeClr val="bg2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5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4" name="TextBox 13"/>
                <p:cNvSpPr txBox="1"/>
                <p:nvPr/>
              </p:nvSpPr>
              <p:spPr>
                <a:xfrm>
                  <a:off x="6239097" y="3442930"/>
                  <a:ext cx="609088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/>
                    <a:t>50.4%</a:t>
                  </a:r>
                </a:p>
              </p:txBody>
            </p:sp>
            <p:sp>
              <p:nvSpPr>
                <p:cNvPr id="15" name="Oval 14"/>
                <p:cNvSpPr/>
                <p:nvPr/>
              </p:nvSpPr>
              <p:spPr>
                <a:xfrm>
                  <a:off x="5169885" y="3359737"/>
                  <a:ext cx="326573" cy="326573"/>
                </a:xfrm>
                <a:prstGeom prst="ellipse">
                  <a:avLst/>
                </a:prstGeom>
                <a:solidFill>
                  <a:schemeClr val="bg2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5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6" name="TextBox 15"/>
                <p:cNvSpPr txBox="1"/>
                <p:nvPr/>
              </p:nvSpPr>
              <p:spPr>
                <a:xfrm>
                  <a:off x="5028627" y="3407607"/>
                  <a:ext cx="609088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/>
                    <a:t>54.8%</a:t>
                  </a:r>
                </a:p>
              </p:txBody>
            </p:sp>
            <p:sp>
              <p:nvSpPr>
                <p:cNvPr id="17" name="Oval 16"/>
                <p:cNvSpPr/>
                <p:nvPr/>
              </p:nvSpPr>
              <p:spPr>
                <a:xfrm>
                  <a:off x="7188754" y="3353791"/>
                  <a:ext cx="326573" cy="358622"/>
                </a:xfrm>
                <a:prstGeom prst="ellipse">
                  <a:avLst/>
                </a:prstGeom>
                <a:solidFill>
                  <a:schemeClr val="bg2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5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8" name="TextBox 17"/>
                <p:cNvSpPr txBox="1"/>
                <p:nvPr/>
              </p:nvSpPr>
              <p:spPr>
                <a:xfrm>
                  <a:off x="7053762" y="3411591"/>
                  <a:ext cx="609088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/>
                    <a:t>51.0%</a:t>
                  </a:r>
                </a:p>
              </p:txBody>
            </p:sp>
            <p:sp>
              <p:nvSpPr>
                <p:cNvPr id="19" name="Oval 18"/>
                <p:cNvSpPr/>
                <p:nvPr/>
              </p:nvSpPr>
              <p:spPr>
                <a:xfrm>
                  <a:off x="9216067" y="3285308"/>
                  <a:ext cx="326573" cy="358622"/>
                </a:xfrm>
                <a:prstGeom prst="ellipse">
                  <a:avLst/>
                </a:prstGeom>
                <a:solidFill>
                  <a:schemeClr val="bg2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5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0" name="TextBox 19"/>
                <p:cNvSpPr txBox="1"/>
                <p:nvPr/>
              </p:nvSpPr>
              <p:spPr>
                <a:xfrm>
                  <a:off x="9085255" y="3353791"/>
                  <a:ext cx="609088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/>
                    <a:t>54.3%</a:t>
                  </a:r>
                </a:p>
              </p:txBody>
            </p:sp>
            <p:sp>
              <p:nvSpPr>
                <p:cNvPr id="21" name="Oval 20"/>
                <p:cNvSpPr/>
                <p:nvPr/>
              </p:nvSpPr>
              <p:spPr>
                <a:xfrm>
                  <a:off x="8408119" y="3306376"/>
                  <a:ext cx="326573" cy="358622"/>
                </a:xfrm>
                <a:prstGeom prst="ellipse">
                  <a:avLst/>
                </a:prstGeom>
                <a:solidFill>
                  <a:schemeClr val="bg2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5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2" name="TextBox 21"/>
                <p:cNvSpPr txBox="1"/>
                <p:nvPr/>
              </p:nvSpPr>
              <p:spPr>
                <a:xfrm>
                  <a:off x="8266861" y="3386294"/>
                  <a:ext cx="609088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/>
                    <a:t>53.2%</a:t>
                  </a:r>
                </a:p>
              </p:txBody>
            </p:sp>
            <p:sp>
              <p:nvSpPr>
                <p:cNvPr id="23" name="Oval 22"/>
                <p:cNvSpPr/>
                <p:nvPr/>
              </p:nvSpPr>
              <p:spPr>
                <a:xfrm>
                  <a:off x="6799455" y="3395060"/>
                  <a:ext cx="326572" cy="352969"/>
                </a:xfrm>
                <a:prstGeom prst="ellipse">
                  <a:avLst/>
                </a:prstGeom>
                <a:solidFill>
                  <a:schemeClr val="bg2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5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4" name="TextBox 23"/>
                <p:cNvSpPr txBox="1"/>
                <p:nvPr/>
              </p:nvSpPr>
              <p:spPr>
                <a:xfrm>
                  <a:off x="6658196" y="3457888"/>
                  <a:ext cx="609088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/>
                    <a:t>49.7%</a:t>
                  </a:r>
                </a:p>
              </p:txBody>
            </p:sp>
            <p:sp>
              <p:nvSpPr>
                <p:cNvPr id="25" name="Oval 24"/>
                <p:cNvSpPr/>
                <p:nvPr/>
              </p:nvSpPr>
              <p:spPr>
                <a:xfrm>
                  <a:off x="8797082" y="3375603"/>
                  <a:ext cx="326573" cy="358622"/>
                </a:xfrm>
                <a:prstGeom prst="ellipse">
                  <a:avLst/>
                </a:prstGeom>
                <a:solidFill>
                  <a:schemeClr val="bg2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5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6" name="TextBox 25"/>
                <p:cNvSpPr txBox="1"/>
                <p:nvPr/>
              </p:nvSpPr>
              <p:spPr>
                <a:xfrm>
                  <a:off x="8655824" y="3455521"/>
                  <a:ext cx="609088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/>
                    <a:t>51.6%</a:t>
                  </a:r>
                </a:p>
              </p:txBody>
            </p:sp>
            <p:sp>
              <p:nvSpPr>
                <p:cNvPr id="27" name="Oval 26"/>
                <p:cNvSpPr/>
                <p:nvPr/>
              </p:nvSpPr>
              <p:spPr>
                <a:xfrm>
                  <a:off x="2751090" y="3501710"/>
                  <a:ext cx="326573" cy="358622"/>
                </a:xfrm>
                <a:prstGeom prst="ellipse">
                  <a:avLst/>
                </a:prstGeom>
                <a:solidFill>
                  <a:schemeClr val="bg2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5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8" name="TextBox 27"/>
                <p:cNvSpPr txBox="1"/>
                <p:nvPr/>
              </p:nvSpPr>
              <p:spPr>
                <a:xfrm>
                  <a:off x="2609832" y="3581628"/>
                  <a:ext cx="609088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/>
                    <a:t>48.5%</a:t>
                  </a:r>
                </a:p>
              </p:txBody>
            </p:sp>
            <p:sp>
              <p:nvSpPr>
                <p:cNvPr id="29" name="Oval 28"/>
                <p:cNvSpPr/>
                <p:nvPr/>
              </p:nvSpPr>
              <p:spPr>
                <a:xfrm>
                  <a:off x="2335112" y="3457648"/>
                  <a:ext cx="326573" cy="358622"/>
                </a:xfrm>
                <a:prstGeom prst="ellipse">
                  <a:avLst/>
                </a:prstGeom>
                <a:solidFill>
                  <a:schemeClr val="bg2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5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0" name="TextBox 29"/>
                <p:cNvSpPr txBox="1"/>
                <p:nvPr/>
              </p:nvSpPr>
              <p:spPr>
                <a:xfrm>
                  <a:off x="2193854" y="3537566"/>
                  <a:ext cx="609088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/>
                    <a:t>49.8%</a:t>
                  </a:r>
                </a:p>
              </p:txBody>
            </p:sp>
            <p:sp>
              <p:nvSpPr>
                <p:cNvPr id="31" name="Oval 30"/>
                <p:cNvSpPr/>
                <p:nvPr/>
              </p:nvSpPr>
              <p:spPr>
                <a:xfrm>
                  <a:off x="4360247" y="3374280"/>
                  <a:ext cx="326573" cy="326573"/>
                </a:xfrm>
                <a:prstGeom prst="ellipse">
                  <a:avLst/>
                </a:prstGeom>
                <a:solidFill>
                  <a:schemeClr val="bg2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5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2" name="TextBox 31"/>
                <p:cNvSpPr txBox="1"/>
                <p:nvPr/>
              </p:nvSpPr>
              <p:spPr>
                <a:xfrm>
                  <a:off x="4218989" y="3422150"/>
                  <a:ext cx="609088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/>
                    <a:t>53.8%</a:t>
                  </a:r>
                </a:p>
              </p:txBody>
            </p:sp>
          </p:grpSp>
        </p:grpSp>
        <p:sp>
          <p:nvSpPr>
            <p:cNvPr id="36" name="TextBox 35"/>
            <p:cNvSpPr txBox="1"/>
            <p:nvPr/>
          </p:nvSpPr>
          <p:spPr>
            <a:xfrm>
              <a:off x="3135057" y="5641145"/>
              <a:ext cx="1685111" cy="261610"/>
            </a:xfrm>
            <a:prstGeom prst="rect">
              <a:avLst/>
            </a:prstGeom>
            <a:solidFill>
              <a:schemeClr val="bg2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>
                  <a:solidFill>
                    <a:schemeClr val="tx2"/>
                  </a:solidFill>
                </a:rPr>
                <a:t>Hope College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6939622" y="5637575"/>
              <a:ext cx="2225540" cy="261610"/>
            </a:xfrm>
            <a:prstGeom prst="rect">
              <a:avLst/>
            </a:prstGeom>
            <a:solidFill>
              <a:schemeClr val="bg2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>
                  <a:solidFill>
                    <a:schemeClr val="tx2"/>
                  </a:solidFill>
                </a:rPr>
                <a:t>Selective Religious Colleges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95155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College Reputation </a:t>
            </a:r>
            <a:br>
              <a:rPr lang="en-US" dirty="0"/>
            </a:br>
            <a:r>
              <a:rPr lang="en-US" dirty="0"/>
              <a:t>Orientation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85226" y="4187291"/>
            <a:ext cx="2667699" cy="2400657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Key Findings:</a:t>
            </a:r>
          </a:p>
          <a:p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-</a:t>
            </a:r>
            <a:r>
              <a:rPr lang="en-US" sz="16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Hope mean scores and comparison group scores all increased from 2014 to 2020 </a:t>
            </a:r>
          </a:p>
          <a:p>
            <a:endParaRPr lang="en-US" sz="16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r>
              <a:rPr lang="en-US" sz="16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-For both years, all Hope scores are above the comparison group </a:t>
            </a:r>
          </a:p>
          <a:p>
            <a:endParaRPr lang="en-US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74298" y="285013"/>
            <a:ext cx="5666588" cy="9233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+mj-lt"/>
              </a:rPr>
              <a:t>Measures the degree to which students value academic reputation and future career potential as a reason for choosing this college. </a:t>
            </a:r>
          </a:p>
        </p:txBody>
      </p:sp>
      <p:grpSp>
        <p:nvGrpSpPr>
          <p:cNvPr id="39" name="Group 38"/>
          <p:cNvGrpSpPr/>
          <p:nvPr/>
        </p:nvGrpSpPr>
        <p:grpSpPr>
          <a:xfrm>
            <a:off x="3211177" y="1334178"/>
            <a:ext cx="8629709" cy="4700016"/>
            <a:chOff x="1441180" y="1247957"/>
            <a:chExt cx="8629709" cy="4700016"/>
          </a:xfrm>
        </p:grpSpPr>
        <p:grpSp>
          <p:nvGrpSpPr>
            <p:cNvPr id="36" name="Group 35"/>
            <p:cNvGrpSpPr/>
            <p:nvPr/>
          </p:nvGrpSpPr>
          <p:grpSpPr>
            <a:xfrm>
              <a:off x="1441180" y="1247957"/>
              <a:ext cx="8629709" cy="4700016"/>
              <a:chOff x="1441180" y="1247957"/>
              <a:chExt cx="8629709" cy="4700016"/>
            </a:xfrm>
          </p:grpSpPr>
          <p:graphicFrame>
            <p:nvGraphicFramePr>
              <p:cNvPr id="34" name="Chart 33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092019655"/>
                  </p:ext>
                </p:extLst>
              </p:nvPr>
            </p:nvGraphicFramePr>
            <p:xfrm>
              <a:off x="1441180" y="1247957"/>
              <a:ext cx="8629709" cy="4700016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  <p:grpSp>
            <p:nvGrpSpPr>
              <p:cNvPr id="8" name="Group 7"/>
              <p:cNvGrpSpPr/>
              <p:nvPr/>
            </p:nvGrpSpPr>
            <p:grpSpPr>
              <a:xfrm>
                <a:off x="2214120" y="3142640"/>
                <a:ext cx="7426436" cy="421848"/>
                <a:chOff x="2208077" y="2914821"/>
                <a:chExt cx="7426436" cy="421848"/>
              </a:xfrm>
            </p:grpSpPr>
            <p:sp>
              <p:nvSpPr>
                <p:cNvPr id="9" name="Oval 8"/>
                <p:cNvSpPr/>
                <p:nvPr/>
              </p:nvSpPr>
              <p:spPr>
                <a:xfrm>
                  <a:off x="4751400" y="2962692"/>
                  <a:ext cx="326573" cy="326573"/>
                </a:xfrm>
                <a:prstGeom prst="ellipse">
                  <a:avLst/>
                </a:prstGeom>
                <a:solidFill>
                  <a:schemeClr val="bg2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5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0" name="TextBox 9"/>
                <p:cNvSpPr txBox="1"/>
                <p:nvPr/>
              </p:nvSpPr>
              <p:spPr>
                <a:xfrm>
                  <a:off x="4610142" y="3010562"/>
                  <a:ext cx="609088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/>
                    <a:t>51.7%</a:t>
                  </a:r>
                </a:p>
              </p:txBody>
            </p:sp>
            <p:sp>
              <p:nvSpPr>
                <p:cNvPr id="11" name="Oval 10"/>
                <p:cNvSpPr/>
                <p:nvPr/>
              </p:nvSpPr>
              <p:spPr>
                <a:xfrm>
                  <a:off x="3163519" y="2968286"/>
                  <a:ext cx="326573" cy="326573"/>
                </a:xfrm>
                <a:prstGeom prst="ellipse">
                  <a:avLst/>
                </a:prstGeom>
                <a:solidFill>
                  <a:schemeClr val="bg2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5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2" name="TextBox 11"/>
                <p:cNvSpPr txBox="1"/>
                <p:nvPr/>
              </p:nvSpPr>
              <p:spPr>
                <a:xfrm>
                  <a:off x="3022261" y="3016156"/>
                  <a:ext cx="609088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/>
                    <a:t>50.5%</a:t>
                  </a:r>
                </a:p>
              </p:txBody>
            </p:sp>
            <p:sp>
              <p:nvSpPr>
                <p:cNvPr id="13" name="Oval 12"/>
                <p:cNvSpPr/>
                <p:nvPr/>
              </p:nvSpPr>
              <p:spPr>
                <a:xfrm>
                  <a:off x="6343177" y="2977178"/>
                  <a:ext cx="326573" cy="326573"/>
                </a:xfrm>
                <a:prstGeom prst="ellipse">
                  <a:avLst/>
                </a:prstGeom>
                <a:solidFill>
                  <a:schemeClr val="bg2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5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4" name="TextBox 13"/>
                <p:cNvSpPr txBox="1"/>
                <p:nvPr/>
              </p:nvSpPr>
              <p:spPr>
                <a:xfrm>
                  <a:off x="6201919" y="3025048"/>
                  <a:ext cx="609088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/>
                    <a:t>49.1%</a:t>
                  </a:r>
                </a:p>
              </p:txBody>
            </p:sp>
            <p:sp>
              <p:nvSpPr>
                <p:cNvPr id="15" name="Oval 14"/>
                <p:cNvSpPr/>
                <p:nvPr/>
              </p:nvSpPr>
              <p:spPr>
                <a:xfrm>
                  <a:off x="5160241" y="2914821"/>
                  <a:ext cx="326573" cy="326573"/>
                </a:xfrm>
                <a:prstGeom prst="ellipse">
                  <a:avLst/>
                </a:prstGeom>
                <a:solidFill>
                  <a:schemeClr val="bg2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5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6" name="TextBox 15"/>
                <p:cNvSpPr txBox="1"/>
                <p:nvPr/>
              </p:nvSpPr>
              <p:spPr>
                <a:xfrm>
                  <a:off x="5018983" y="2962691"/>
                  <a:ext cx="609088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/>
                    <a:t>52.3%</a:t>
                  </a:r>
                </a:p>
              </p:txBody>
            </p:sp>
            <p:sp>
              <p:nvSpPr>
                <p:cNvPr id="17" name="Oval 16"/>
                <p:cNvSpPr/>
                <p:nvPr/>
              </p:nvSpPr>
              <p:spPr>
                <a:xfrm>
                  <a:off x="7154394" y="2952762"/>
                  <a:ext cx="326573" cy="325390"/>
                </a:xfrm>
                <a:prstGeom prst="ellipse">
                  <a:avLst/>
                </a:prstGeom>
                <a:solidFill>
                  <a:schemeClr val="bg2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5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8" name="TextBox 17"/>
                <p:cNvSpPr txBox="1"/>
                <p:nvPr/>
              </p:nvSpPr>
              <p:spPr>
                <a:xfrm>
                  <a:off x="7019402" y="3010562"/>
                  <a:ext cx="609088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/>
                    <a:t>49.4%</a:t>
                  </a:r>
                </a:p>
              </p:txBody>
            </p:sp>
            <p:sp>
              <p:nvSpPr>
                <p:cNvPr id="19" name="Oval 18"/>
                <p:cNvSpPr/>
                <p:nvPr/>
              </p:nvSpPr>
              <p:spPr>
                <a:xfrm>
                  <a:off x="9156237" y="2921845"/>
                  <a:ext cx="326573" cy="358622"/>
                </a:xfrm>
                <a:prstGeom prst="ellipse">
                  <a:avLst/>
                </a:prstGeom>
                <a:solidFill>
                  <a:schemeClr val="bg2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5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0" name="TextBox 19"/>
                <p:cNvSpPr txBox="1"/>
                <p:nvPr/>
              </p:nvSpPr>
              <p:spPr>
                <a:xfrm>
                  <a:off x="9025425" y="2990328"/>
                  <a:ext cx="609088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/>
                    <a:t>50.8%</a:t>
                  </a:r>
                </a:p>
              </p:txBody>
            </p:sp>
            <p:sp>
              <p:nvSpPr>
                <p:cNvPr id="21" name="Oval 20"/>
                <p:cNvSpPr/>
                <p:nvPr/>
              </p:nvSpPr>
              <p:spPr>
                <a:xfrm>
                  <a:off x="8358732" y="2932608"/>
                  <a:ext cx="320950" cy="333958"/>
                </a:xfrm>
                <a:prstGeom prst="ellipse">
                  <a:avLst/>
                </a:prstGeom>
                <a:solidFill>
                  <a:schemeClr val="bg2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5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2" name="TextBox 21"/>
                <p:cNvSpPr txBox="1"/>
                <p:nvPr/>
              </p:nvSpPr>
              <p:spPr>
                <a:xfrm>
                  <a:off x="8217473" y="2993713"/>
                  <a:ext cx="609088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/>
                    <a:t>50.4%</a:t>
                  </a:r>
                </a:p>
              </p:txBody>
            </p:sp>
            <p:sp>
              <p:nvSpPr>
                <p:cNvPr id="23" name="Oval 22"/>
                <p:cNvSpPr/>
                <p:nvPr/>
              </p:nvSpPr>
              <p:spPr>
                <a:xfrm>
                  <a:off x="6744856" y="3002673"/>
                  <a:ext cx="326572" cy="333996"/>
                </a:xfrm>
                <a:prstGeom prst="ellipse">
                  <a:avLst/>
                </a:prstGeom>
                <a:solidFill>
                  <a:schemeClr val="bg2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5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4" name="TextBox 23"/>
                <p:cNvSpPr txBox="1"/>
                <p:nvPr/>
              </p:nvSpPr>
              <p:spPr>
                <a:xfrm>
                  <a:off x="6603597" y="3071152"/>
                  <a:ext cx="609088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/>
                    <a:t>48.7%</a:t>
                  </a:r>
                </a:p>
              </p:txBody>
            </p:sp>
            <p:sp>
              <p:nvSpPr>
                <p:cNvPr id="25" name="Oval 24"/>
                <p:cNvSpPr/>
                <p:nvPr/>
              </p:nvSpPr>
              <p:spPr>
                <a:xfrm>
                  <a:off x="8757143" y="2930613"/>
                  <a:ext cx="326573" cy="358622"/>
                </a:xfrm>
                <a:prstGeom prst="ellipse">
                  <a:avLst/>
                </a:prstGeom>
                <a:solidFill>
                  <a:schemeClr val="bg2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5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6" name="TextBox 25"/>
                <p:cNvSpPr txBox="1"/>
                <p:nvPr/>
              </p:nvSpPr>
              <p:spPr>
                <a:xfrm>
                  <a:off x="8615885" y="2992308"/>
                  <a:ext cx="609088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/>
                    <a:t>50.0%</a:t>
                  </a:r>
                </a:p>
              </p:txBody>
            </p:sp>
            <p:sp>
              <p:nvSpPr>
                <p:cNvPr id="27" name="Oval 26"/>
                <p:cNvSpPr/>
                <p:nvPr/>
              </p:nvSpPr>
              <p:spPr>
                <a:xfrm>
                  <a:off x="2744468" y="2935344"/>
                  <a:ext cx="326573" cy="358622"/>
                </a:xfrm>
                <a:prstGeom prst="ellipse">
                  <a:avLst/>
                </a:prstGeom>
                <a:solidFill>
                  <a:schemeClr val="bg2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5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8" name="TextBox 27"/>
                <p:cNvSpPr txBox="1"/>
                <p:nvPr/>
              </p:nvSpPr>
              <p:spPr>
                <a:xfrm>
                  <a:off x="2603210" y="3015262"/>
                  <a:ext cx="609088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/>
                    <a:t>50.8%</a:t>
                  </a:r>
                </a:p>
              </p:txBody>
            </p:sp>
            <p:sp>
              <p:nvSpPr>
                <p:cNvPr id="29" name="Oval 28"/>
                <p:cNvSpPr/>
                <p:nvPr/>
              </p:nvSpPr>
              <p:spPr>
                <a:xfrm>
                  <a:off x="2349335" y="2938297"/>
                  <a:ext cx="326573" cy="358622"/>
                </a:xfrm>
                <a:prstGeom prst="ellipse">
                  <a:avLst/>
                </a:prstGeom>
                <a:solidFill>
                  <a:schemeClr val="bg2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5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0" name="TextBox 29"/>
                <p:cNvSpPr txBox="1"/>
                <p:nvPr/>
              </p:nvSpPr>
              <p:spPr>
                <a:xfrm>
                  <a:off x="2208077" y="3018215"/>
                  <a:ext cx="609088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/>
                    <a:t>50.6%</a:t>
                  </a:r>
                </a:p>
              </p:txBody>
            </p:sp>
            <p:sp>
              <p:nvSpPr>
                <p:cNvPr id="31" name="Oval 30"/>
                <p:cNvSpPr/>
                <p:nvPr/>
              </p:nvSpPr>
              <p:spPr>
                <a:xfrm>
                  <a:off x="4353134" y="2924241"/>
                  <a:ext cx="326573" cy="326573"/>
                </a:xfrm>
                <a:prstGeom prst="ellipse">
                  <a:avLst/>
                </a:prstGeom>
                <a:solidFill>
                  <a:schemeClr val="bg2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5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2" name="TextBox 31"/>
                <p:cNvSpPr txBox="1"/>
                <p:nvPr/>
              </p:nvSpPr>
              <p:spPr>
                <a:xfrm>
                  <a:off x="4211876" y="2972111"/>
                  <a:ext cx="609088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/>
                    <a:t>52.1%</a:t>
                  </a:r>
                </a:p>
              </p:txBody>
            </p:sp>
          </p:grpSp>
        </p:grpSp>
        <p:sp>
          <p:nvSpPr>
            <p:cNvPr id="37" name="TextBox 36"/>
            <p:cNvSpPr txBox="1"/>
            <p:nvPr/>
          </p:nvSpPr>
          <p:spPr>
            <a:xfrm>
              <a:off x="3012485" y="5684579"/>
              <a:ext cx="1685111" cy="261610"/>
            </a:xfrm>
            <a:prstGeom prst="rect">
              <a:avLst/>
            </a:prstGeom>
            <a:solidFill>
              <a:schemeClr val="bg2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>
                  <a:solidFill>
                    <a:schemeClr val="tx2"/>
                  </a:solidFill>
                </a:rPr>
                <a:t>Hope College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6817050" y="5681009"/>
              <a:ext cx="2225540" cy="261610"/>
            </a:xfrm>
            <a:prstGeom prst="rect">
              <a:avLst/>
            </a:prstGeom>
            <a:solidFill>
              <a:schemeClr val="bg2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>
                  <a:solidFill>
                    <a:schemeClr val="tx2"/>
                  </a:solidFill>
                </a:rPr>
                <a:t>Selective Religious Colleges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84546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236782" y="451431"/>
            <a:ext cx="5599476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+mj-lt"/>
              </a:rPr>
              <a:t>A measure of students’ expectations about their involvement in college life generally.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76779" y="2677274"/>
            <a:ext cx="2583809" cy="3847207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Key Findings:</a:t>
            </a:r>
          </a:p>
          <a:p>
            <a:r>
              <a:rPr lang="en-US" sz="16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-Hope mean scores decreased from 2014 to 2020, while the comparison group scores increased</a:t>
            </a:r>
          </a:p>
          <a:p>
            <a:endParaRPr lang="en-US" sz="16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r>
              <a:rPr lang="en-US" sz="16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-COVID impact would have been equally present for both Hope and the comparison group</a:t>
            </a:r>
          </a:p>
          <a:p>
            <a:endParaRPr lang="en-US" sz="16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r>
              <a:rPr lang="en-US" sz="16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-In this construct, Hope women have a higher mean score than Hope men.</a:t>
            </a:r>
            <a:endParaRPr lang="en-US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Likelihood of College </a:t>
            </a:r>
            <a:br>
              <a:rPr lang="en-US" dirty="0"/>
            </a:br>
            <a:r>
              <a:rPr lang="en-US" dirty="0"/>
              <a:t>Involvement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3139651" y="1290554"/>
            <a:ext cx="8696607" cy="4700016"/>
            <a:chOff x="1356931" y="1280827"/>
            <a:chExt cx="8696607" cy="4700016"/>
          </a:xfrm>
        </p:grpSpPr>
        <p:grpSp>
          <p:nvGrpSpPr>
            <p:cNvPr id="35" name="Group 34"/>
            <p:cNvGrpSpPr/>
            <p:nvPr/>
          </p:nvGrpSpPr>
          <p:grpSpPr>
            <a:xfrm>
              <a:off x="1356931" y="1280827"/>
              <a:ext cx="8696607" cy="4700016"/>
              <a:chOff x="1374345" y="1275782"/>
              <a:chExt cx="8696607" cy="4700016"/>
            </a:xfrm>
          </p:grpSpPr>
          <p:graphicFrame>
            <p:nvGraphicFramePr>
              <p:cNvPr id="7" name="Chart 6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408600589"/>
                  </p:ext>
                </p:extLst>
              </p:nvPr>
            </p:nvGraphicFramePr>
            <p:xfrm>
              <a:off x="1374345" y="1275782"/>
              <a:ext cx="8696607" cy="4700016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  <p:sp>
            <p:nvSpPr>
              <p:cNvPr id="33" name="TextBox 32"/>
              <p:cNvSpPr txBox="1"/>
              <p:nvPr/>
            </p:nvSpPr>
            <p:spPr>
              <a:xfrm>
                <a:off x="3016630" y="5714188"/>
                <a:ext cx="1685111" cy="261610"/>
              </a:xfrm>
              <a:prstGeom prst="rect">
                <a:avLst/>
              </a:prstGeom>
              <a:solidFill>
                <a:schemeClr val="bg2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b="1" dirty="0">
                    <a:solidFill>
                      <a:schemeClr val="tx2"/>
                    </a:solidFill>
                  </a:rPr>
                  <a:t>Hope College</a:t>
                </a: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6821195" y="5710618"/>
                <a:ext cx="2225540" cy="261610"/>
              </a:xfrm>
              <a:prstGeom prst="rect">
                <a:avLst/>
              </a:prstGeom>
              <a:solidFill>
                <a:schemeClr val="bg2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b="1" dirty="0">
                    <a:solidFill>
                      <a:schemeClr val="tx2"/>
                    </a:solidFill>
                  </a:rPr>
                  <a:t>Selective Religious Colleges</a:t>
                </a:r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2107513" y="3168040"/>
              <a:ext cx="7519161" cy="580954"/>
              <a:chOff x="2185584" y="2391894"/>
              <a:chExt cx="7519161" cy="580954"/>
            </a:xfrm>
          </p:grpSpPr>
          <p:sp>
            <p:nvSpPr>
              <p:cNvPr id="9" name="Oval 8"/>
              <p:cNvSpPr/>
              <p:nvPr/>
            </p:nvSpPr>
            <p:spPr>
              <a:xfrm>
                <a:off x="4772605" y="2580925"/>
                <a:ext cx="326573" cy="326573"/>
              </a:xfrm>
              <a:prstGeom prst="ellipse">
                <a:avLst/>
              </a:prstGeom>
              <a:solidFill>
                <a:schemeClr val="bg2"/>
              </a:solidFill>
              <a:ln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4631347" y="2628795"/>
                <a:ext cx="609088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dirty="0"/>
                  <a:t>48.8%</a:t>
                </a:r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3145172" y="2391894"/>
                <a:ext cx="326573" cy="326573"/>
              </a:xfrm>
              <a:prstGeom prst="ellipse">
                <a:avLst/>
              </a:prstGeom>
              <a:solidFill>
                <a:schemeClr val="bg2"/>
              </a:solidFill>
              <a:ln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3003914" y="2439764"/>
                <a:ext cx="609088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dirty="0"/>
                  <a:t>55.2%</a:t>
                </a:r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6386244" y="2536926"/>
                <a:ext cx="326573" cy="326573"/>
              </a:xfrm>
              <a:prstGeom prst="ellipse">
                <a:avLst/>
              </a:prstGeom>
              <a:solidFill>
                <a:schemeClr val="bg2"/>
              </a:solidFill>
              <a:ln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6244986" y="2584796"/>
                <a:ext cx="609088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dirty="0"/>
                  <a:t>50.5%</a:t>
                </a:r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5178699" y="2472227"/>
                <a:ext cx="326573" cy="326573"/>
              </a:xfrm>
              <a:prstGeom prst="ellipse">
                <a:avLst/>
              </a:prstGeom>
              <a:solidFill>
                <a:schemeClr val="bg2"/>
              </a:solidFill>
              <a:ln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5037441" y="2520097"/>
                <a:ext cx="609088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dirty="0"/>
                  <a:t>53.7%</a:t>
                </a:r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7211640" y="2492321"/>
                <a:ext cx="326573" cy="325390"/>
              </a:xfrm>
              <a:prstGeom prst="ellipse">
                <a:avLst/>
              </a:prstGeom>
              <a:solidFill>
                <a:schemeClr val="bg2"/>
              </a:solidFill>
              <a:ln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7076648" y="2550121"/>
                <a:ext cx="609088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dirty="0"/>
                  <a:t>52.4%</a:t>
                </a:r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9226469" y="2449726"/>
                <a:ext cx="326573" cy="358622"/>
              </a:xfrm>
              <a:prstGeom prst="ellipse">
                <a:avLst/>
              </a:prstGeom>
              <a:solidFill>
                <a:schemeClr val="bg2"/>
              </a:solidFill>
              <a:ln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9095657" y="2518209"/>
                <a:ext cx="609088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dirty="0"/>
                  <a:t>52.7%</a:t>
                </a:r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8408268" y="2510201"/>
                <a:ext cx="320950" cy="333958"/>
              </a:xfrm>
              <a:prstGeom prst="ellipse">
                <a:avLst/>
              </a:prstGeom>
              <a:solidFill>
                <a:schemeClr val="bg2"/>
              </a:solidFill>
              <a:ln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8267009" y="2571306"/>
                <a:ext cx="609088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dirty="0"/>
                  <a:t>50.8%</a:t>
                </a:r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6813090" y="2638852"/>
                <a:ext cx="326572" cy="333996"/>
              </a:xfrm>
              <a:prstGeom prst="ellipse">
                <a:avLst/>
              </a:prstGeom>
              <a:solidFill>
                <a:schemeClr val="bg2"/>
              </a:solidFill>
              <a:ln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6671831" y="2707331"/>
                <a:ext cx="609088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dirty="0"/>
                  <a:t>47.9%</a:t>
                </a:r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8810052" y="2607589"/>
                <a:ext cx="326573" cy="358622"/>
              </a:xfrm>
              <a:prstGeom prst="ellipse">
                <a:avLst/>
              </a:prstGeom>
              <a:solidFill>
                <a:schemeClr val="bg2"/>
              </a:solidFill>
              <a:ln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8668794" y="2669284"/>
                <a:ext cx="609088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dirty="0"/>
                  <a:t>48.1%</a:t>
                </a:r>
              </a:p>
            </p:txBody>
          </p:sp>
          <p:sp>
            <p:nvSpPr>
              <p:cNvPr id="27" name="Oval 26"/>
              <p:cNvSpPr/>
              <p:nvPr/>
            </p:nvSpPr>
            <p:spPr>
              <a:xfrm>
                <a:off x="2742808" y="2550766"/>
                <a:ext cx="326573" cy="358622"/>
              </a:xfrm>
              <a:prstGeom prst="ellipse">
                <a:avLst/>
              </a:prstGeom>
              <a:solidFill>
                <a:schemeClr val="bg2"/>
              </a:solidFill>
              <a:ln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2605202" y="2612964"/>
                <a:ext cx="609088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dirty="0"/>
                  <a:t>49.8%</a:t>
                </a:r>
              </a:p>
            </p:txBody>
          </p:sp>
          <p:sp>
            <p:nvSpPr>
              <p:cNvPr id="29" name="Oval 28"/>
              <p:cNvSpPr/>
              <p:nvPr/>
            </p:nvSpPr>
            <p:spPr>
              <a:xfrm>
                <a:off x="2326842" y="2424953"/>
                <a:ext cx="326573" cy="358622"/>
              </a:xfrm>
              <a:prstGeom prst="ellipse">
                <a:avLst/>
              </a:prstGeom>
              <a:solidFill>
                <a:schemeClr val="bg2"/>
              </a:solidFill>
              <a:ln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2185584" y="2504871"/>
                <a:ext cx="609088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dirty="0"/>
                  <a:t>53.8%</a:t>
                </a:r>
              </a:p>
            </p:txBody>
          </p:sp>
          <p:sp>
            <p:nvSpPr>
              <p:cNvPr id="31" name="Oval 30"/>
              <p:cNvSpPr/>
              <p:nvPr/>
            </p:nvSpPr>
            <p:spPr>
              <a:xfrm>
                <a:off x="4364565" y="2492620"/>
                <a:ext cx="326573" cy="326573"/>
              </a:xfrm>
              <a:prstGeom prst="ellipse">
                <a:avLst/>
              </a:prstGeom>
              <a:solidFill>
                <a:schemeClr val="bg2"/>
              </a:solidFill>
              <a:ln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4223307" y="2540490"/>
                <a:ext cx="609088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dirty="0"/>
                  <a:t>52.0%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32333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Predicting Student Success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97794"/>
            <a:ext cx="10515600" cy="4579169"/>
          </a:xfrm>
        </p:spPr>
        <p:txBody>
          <a:bodyPr>
            <a:normAutofit/>
          </a:bodyPr>
          <a:lstStyle/>
          <a:p>
            <a:r>
              <a:rPr lang="en-US" dirty="0"/>
              <a:t> Do the CIRP constructs predict short- and long-term student success outcomes?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55B5F11-C083-4CC6-9E65-95F7FC47EB3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032000" y="3382450"/>
          <a:ext cx="8128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623329006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42295079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Short-Term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Long-Term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670029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First-Semester GPA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Current GPA (3 semesters)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80135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Year 1 to Year 2 Retention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777123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5882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Predicting Student Success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97794"/>
            <a:ext cx="10515600" cy="4579169"/>
          </a:xfrm>
        </p:spPr>
        <p:txBody>
          <a:bodyPr>
            <a:normAutofit/>
          </a:bodyPr>
          <a:lstStyle/>
          <a:p>
            <a:r>
              <a:rPr lang="en-US" dirty="0"/>
              <a:t> Sample</a:t>
            </a:r>
          </a:p>
          <a:p>
            <a:pPr lvl="1"/>
            <a:r>
              <a:rPr lang="en-US" sz="2000" dirty="0"/>
              <a:t>Students entering Hope in August 2020; Completed or partially completed CIRP</a:t>
            </a:r>
          </a:p>
          <a:p>
            <a:pPr lvl="1"/>
            <a:r>
              <a:rPr lang="en-US" sz="2000" dirty="0"/>
              <a:t>Grades and retention pulled from institutional data</a:t>
            </a:r>
          </a:p>
          <a:p>
            <a:pPr lvl="1"/>
            <a:r>
              <a:rPr lang="en-US" sz="2000" dirty="0"/>
              <a:t>Number of students in analyses ranges from 459 to 487</a:t>
            </a:r>
          </a:p>
          <a:p>
            <a:r>
              <a:rPr lang="en-US" dirty="0"/>
              <a:t>How big or meaningful is the relationship?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55B5F11-C083-4CC6-9E65-95F7FC47EB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1012374"/>
              </p:ext>
            </p:extLst>
          </p:nvPr>
        </p:nvGraphicFramePr>
        <p:xfrm>
          <a:off x="2032000" y="3776846"/>
          <a:ext cx="8127999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564739934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623329006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42295079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/>
                        <a:t>R</a:t>
                      </a:r>
                      <a:r>
                        <a:rPr lang="en-US" baseline="30000" dirty="0"/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670029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Small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80135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Medium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777123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Large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.25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96762585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92A44E7D-3D29-4F43-B181-F7628FA5D924}"/>
              </a:ext>
            </a:extLst>
          </p:cNvPr>
          <p:cNvSpPr txBox="1"/>
          <p:nvPr/>
        </p:nvSpPr>
        <p:spPr>
          <a:xfrm>
            <a:off x="2032000" y="5387827"/>
            <a:ext cx="8127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R</a:t>
            </a:r>
            <a:r>
              <a:rPr lang="en-US" baseline="30000" dirty="0"/>
              <a:t>2</a:t>
            </a:r>
            <a:r>
              <a:rPr lang="en-US" dirty="0"/>
              <a:t> indicates what percentage of variability in one variable (e.g., GPA) can be accounted for by another (academic self-concept).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F376E4E-2E66-4843-AD29-AAB4EE17E71D}"/>
              </a:ext>
            </a:extLst>
          </p:cNvPr>
          <p:cNvSpPr txBox="1"/>
          <p:nvPr/>
        </p:nvSpPr>
        <p:spPr>
          <a:xfrm>
            <a:off x="176981" y="6339176"/>
            <a:ext cx="30873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Cohen (1988, 1992)</a:t>
            </a:r>
          </a:p>
        </p:txBody>
      </p:sp>
    </p:spTree>
    <p:extLst>
      <p:ext uri="{BB962C8B-B14F-4D97-AF65-F5344CB8AC3E}">
        <p14:creationId xmlns:p14="http://schemas.microsoft.com/office/powerpoint/2010/main" val="3503574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Predicting Student Success: Short-Term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97794"/>
            <a:ext cx="10515600" cy="4579169"/>
          </a:xfrm>
        </p:spPr>
        <p:txBody>
          <a:bodyPr>
            <a:normAutofit/>
          </a:bodyPr>
          <a:lstStyle/>
          <a:p>
            <a:r>
              <a:rPr lang="en-US" dirty="0"/>
              <a:t>Which CIRP constructs predict </a:t>
            </a:r>
            <a:r>
              <a:rPr lang="en-US" b="1" u="sng" dirty="0"/>
              <a:t>first-semester GPA</a:t>
            </a:r>
            <a:r>
              <a:rPr lang="en-US" dirty="0"/>
              <a:t>?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55B5F11-C083-4CC6-9E65-95F7FC47EB3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032000" y="2824265"/>
          <a:ext cx="8127999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564739934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623329006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42295079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/>
                        <a:t>R</a:t>
                      </a:r>
                      <a:r>
                        <a:rPr lang="en-US" baseline="30000" dirty="0"/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670029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Academic Self-Concept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.36***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.13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80135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Likelihood of College Involvement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.24***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77712385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20899A07-363D-4214-8DA8-AF97552D0905}"/>
              </a:ext>
            </a:extLst>
          </p:cNvPr>
          <p:cNvSpPr txBox="1"/>
          <p:nvPr/>
        </p:nvSpPr>
        <p:spPr>
          <a:xfrm>
            <a:off x="2032000" y="4256956"/>
            <a:ext cx="8127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***p</a:t>
            </a:r>
            <a:r>
              <a:rPr lang="en-US" dirty="0"/>
              <a:t>&lt;.001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12565E4-E401-4B2A-8D7B-ED66B780F46C}"/>
              </a:ext>
            </a:extLst>
          </p:cNvPr>
          <p:cNvSpPr txBox="1"/>
          <p:nvPr/>
        </p:nvSpPr>
        <p:spPr>
          <a:xfrm>
            <a:off x="10159999" y="3695652"/>
            <a:ext cx="7777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</a:rPr>
              <a:t>Small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68B4DA2-C777-4535-9513-0618D31E24DD}"/>
              </a:ext>
            </a:extLst>
          </p:cNvPr>
          <p:cNvSpPr txBox="1"/>
          <p:nvPr/>
        </p:nvSpPr>
        <p:spPr>
          <a:xfrm>
            <a:off x="10159999" y="3183771"/>
            <a:ext cx="10743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</a:rPr>
              <a:t>Medium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DE785BC-8526-4BD1-9F64-F52C81F22B45}"/>
              </a:ext>
            </a:extLst>
          </p:cNvPr>
          <p:cNvSpPr txBox="1"/>
          <p:nvPr/>
        </p:nvSpPr>
        <p:spPr>
          <a:xfrm>
            <a:off x="163938" y="5221494"/>
            <a:ext cx="8127999" cy="1477328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Key Findings:</a:t>
            </a:r>
            <a:endParaRPr lang="en-US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Incoming Hope students with higher scores on Academic Self-Concept earn higher first-semester GPAs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Incoming Hope students with higher scores on Likelihood of College Involvement earn higher first-semester GPAs</a:t>
            </a:r>
          </a:p>
        </p:txBody>
      </p:sp>
    </p:spTree>
    <p:extLst>
      <p:ext uri="{BB962C8B-B14F-4D97-AF65-F5344CB8AC3E}">
        <p14:creationId xmlns:p14="http://schemas.microsoft.com/office/powerpoint/2010/main" val="86258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Predicting Student Success: Short-Term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97794"/>
            <a:ext cx="10515600" cy="4579169"/>
          </a:xfrm>
        </p:spPr>
        <p:txBody>
          <a:bodyPr>
            <a:normAutofit/>
          </a:bodyPr>
          <a:lstStyle/>
          <a:p>
            <a:r>
              <a:rPr lang="en-US" dirty="0"/>
              <a:t>Does </a:t>
            </a:r>
            <a:r>
              <a:rPr lang="en-US" u="sng" dirty="0"/>
              <a:t>Academic Self-Concept</a:t>
            </a:r>
            <a:r>
              <a:rPr lang="en-US" dirty="0"/>
              <a:t> predict </a:t>
            </a:r>
            <a:r>
              <a:rPr lang="en-US" b="1" u="sng" dirty="0"/>
              <a:t>first-semester GPA</a:t>
            </a:r>
            <a:r>
              <a:rPr lang="en-US" dirty="0"/>
              <a:t> above and beyond high school GPA?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AF4FC6C7-BA44-4391-98F6-85E489D19781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92983" y="3224354"/>
          <a:ext cx="5461694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518073339"/>
                    </a:ext>
                  </a:extLst>
                </a:gridCol>
                <a:gridCol w="1397089">
                  <a:extLst>
                    <a:ext uri="{9D8B030D-6E8A-4147-A177-3AD203B41FA5}">
                      <a16:colId xmlns:a16="http://schemas.microsoft.com/office/drawing/2014/main" val="3137247547"/>
                    </a:ext>
                  </a:extLst>
                </a:gridCol>
                <a:gridCol w="1355272">
                  <a:extLst>
                    <a:ext uri="{9D8B030D-6E8A-4147-A177-3AD203B41FA5}">
                      <a16:colId xmlns:a16="http://schemas.microsoft.com/office/drawing/2014/main" val="31883954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Predictor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951902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High School GPA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.551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14.13***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5097908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7D2305C-6FFF-45E6-AFDB-E33803558DE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439255" y="3224354"/>
          <a:ext cx="5461694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518073339"/>
                    </a:ext>
                  </a:extLst>
                </a:gridCol>
                <a:gridCol w="1397089">
                  <a:extLst>
                    <a:ext uri="{9D8B030D-6E8A-4147-A177-3AD203B41FA5}">
                      <a16:colId xmlns:a16="http://schemas.microsoft.com/office/drawing/2014/main" val="3137247547"/>
                    </a:ext>
                  </a:extLst>
                </a:gridCol>
                <a:gridCol w="1355272">
                  <a:extLst>
                    <a:ext uri="{9D8B030D-6E8A-4147-A177-3AD203B41FA5}">
                      <a16:colId xmlns:a16="http://schemas.microsoft.com/office/drawing/2014/main" val="31883954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Predictor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951902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High School GPA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.491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10.77***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50979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accent2"/>
                          </a:solidFill>
                        </a:rPr>
                        <a:t>Academic Self-Concept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.114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2.49*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2995271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3B9F125D-F778-42D8-98BD-199B0738815A}"/>
              </a:ext>
            </a:extLst>
          </p:cNvPr>
          <p:cNvSpPr txBox="1"/>
          <p:nvPr/>
        </p:nvSpPr>
        <p:spPr>
          <a:xfrm>
            <a:off x="292983" y="2733366"/>
            <a:ext cx="5459763" cy="377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Step 1 (Outcome: First-Semester GPA)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B6A67CA-CCB8-4A7B-BCED-60AB283FC021}"/>
              </a:ext>
            </a:extLst>
          </p:cNvPr>
          <p:cNvSpPr txBox="1"/>
          <p:nvPr/>
        </p:nvSpPr>
        <p:spPr>
          <a:xfrm>
            <a:off x="6439255" y="2733366"/>
            <a:ext cx="5459762" cy="377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Step 2 (Outcome: First-Semester GPA)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B8E097E-3B6A-4F78-A622-38D8648D0FBA}"/>
              </a:ext>
            </a:extLst>
          </p:cNvPr>
          <p:cNvSpPr txBox="1"/>
          <p:nvPr/>
        </p:nvSpPr>
        <p:spPr>
          <a:xfrm>
            <a:off x="381000" y="4525342"/>
            <a:ext cx="50292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***</a:t>
            </a:r>
            <a:r>
              <a:rPr lang="en-US" i="1" dirty="0"/>
              <a:t>p</a:t>
            </a:r>
            <a:r>
              <a:rPr lang="en-US" dirty="0"/>
              <a:t>&lt;.001. </a:t>
            </a:r>
          </a:p>
          <a:p>
            <a:r>
              <a:rPr lang="en-US" sz="1000" i="1" dirty="0"/>
              <a:t/>
            </a:r>
            <a:br>
              <a:rPr lang="en-US" sz="1000" i="1" dirty="0"/>
            </a:br>
            <a:r>
              <a:rPr lang="en-US" i="1" dirty="0"/>
              <a:t>R</a:t>
            </a:r>
            <a:r>
              <a:rPr lang="en-US" baseline="30000" dirty="0"/>
              <a:t>2</a:t>
            </a:r>
            <a:r>
              <a:rPr lang="en-US" dirty="0"/>
              <a:t> for model = .304***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5E044BE-0B72-4194-8330-9059943B88E9}"/>
              </a:ext>
            </a:extLst>
          </p:cNvPr>
          <p:cNvSpPr txBox="1"/>
          <p:nvPr/>
        </p:nvSpPr>
        <p:spPr>
          <a:xfrm>
            <a:off x="6439255" y="4525727"/>
            <a:ext cx="50292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</a:t>
            </a:r>
            <a:r>
              <a:rPr lang="en-US" i="1" dirty="0"/>
              <a:t>p</a:t>
            </a:r>
            <a:r>
              <a:rPr lang="en-US" dirty="0"/>
              <a:t>&lt;.05. ***</a:t>
            </a:r>
            <a:r>
              <a:rPr lang="en-US" i="1" dirty="0"/>
              <a:t>p</a:t>
            </a:r>
            <a:r>
              <a:rPr lang="en-US" dirty="0"/>
              <a:t>&lt;.001.</a:t>
            </a:r>
          </a:p>
          <a:p>
            <a:r>
              <a:rPr lang="en-US" sz="1000" i="1" dirty="0"/>
              <a:t/>
            </a:r>
            <a:br>
              <a:rPr lang="en-US" sz="1000" i="1" dirty="0"/>
            </a:br>
            <a:r>
              <a:rPr lang="en-US" i="1" dirty="0"/>
              <a:t>R</a:t>
            </a:r>
            <a:r>
              <a:rPr lang="en-US" baseline="30000" dirty="0"/>
              <a:t>2</a:t>
            </a:r>
            <a:r>
              <a:rPr lang="en-US" dirty="0"/>
              <a:t> for model = .313***</a:t>
            </a:r>
          </a:p>
          <a:p>
            <a:r>
              <a:rPr lang="en-US" sz="1000" dirty="0"/>
              <a:t> </a:t>
            </a:r>
          </a:p>
          <a:p>
            <a:r>
              <a:rPr lang="en-US" i="1" dirty="0"/>
              <a:t>R</a:t>
            </a:r>
            <a:r>
              <a:rPr lang="en-US" baseline="30000" dirty="0"/>
              <a:t>2</a:t>
            </a:r>
            <a:r>
              <a:rPr lang="en-US" dirty="0"/>
              <a:t> change = .009*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BFE828-9BE0-40BC-A0CA-428EE10F0648}"/>
              </a:ext>
            </a:extLst>
          </p:cNvPr>
          <p:cNvSpPr txBox="1"/>
          <p:nvPr/>
        </p:nvSpPr>
        <p:spPr>
          <a:xfrm>
            <a:off x="5888648" y="1942637"/>
            <a:ext cx="11012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/>
                </a:solidFill>
              </a:rPr>
              <a:t>YES!</a:t>
            </a:r>
          </a:p>
        </p:txBody>
      </p:sp>
    </p:spTree>
    <p:extLst>
      <p:ext uri="{BB962C8B-B14F-4D97-AF65-F5344CB8AC3E}">
        <p14:creationId xmlns:p14="http://schemas.microsoft.com/office/powerpoint/2010/main" val="2391882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Predicting Student Success: Short-Term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97794"/>
            <a:ext cx="10515600" cy="4579169"/>
          </a:xfrm>
        </p:spPr>
        <p:txBody>
          <a:bodyPr>
            <a:normAutofit/>
          </a:bodyPr>
          <a:lstStyle/>
          <a:p>
            <a:r>
              <a:rPr lang="en-US" dirty="0"/>
              <a:t>Does </a:t>
            </a:r>
            <a:r>
              <a:rPr lang="en-US" u="sng" dirty="0"/>
              <a:t>Likelihood of College Involvement</a:t>
            </a:r>
            <a:r>
              <a:rPr lang="en-US" dirty="0"/>
              <a:t> predict </a:t>
            </a:r>
            <a:r>
              <a:rPr lang="en-US" b="1" u="sng" dirty="0"/>
              <a:t>first-semester GPA</a:t>
            </a:r>
            <a:r>
              <a:rPr lang="en-US" dirty="0"/>
              <a:t> above and beyond high school GPA?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AF4FC6C7-BA44-4391-98F6-85E489D19781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92983" y="3224354"/>
          <a:ext cx="5461694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518073339"/>
                    </a:ext>
                  </a:extLst>
                </a:gridCol>
                <a:gridCol w="1397089">
                  <a:extLst>
                    <a:ext uri="{9D8B030D-6E8A-4147-A177-3AD203B41FA5}">
                      <a16:colId xmlns:a16="http://schemas.microsoft.com/office/drawing/2014/main" val="3137247547"/>
                    </a:ext>
                  </a:extLst>
                </a:gridCol>
                <a:gridCol w="1355272">
                  <a:extLst>
                    <a:ext uri="{9D8B030D-6E8A-4147-A177-3AD203B41FA5}">
                      <a16:colId xmlns:a16="http://schemas.microsoft.com/office/drawing/2014/main" val="31883954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Predictor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951902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High School GPA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.570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14.69***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5097908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7D2305C-6FFF-45E6-AFDB-E33803558DE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439255" y="3224354"/>
          <a:ext cx="5461694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518073339"/>
                    </a:ext>
                  </a:extLst>
                </a:gridCol>
                <a:gridCol w="1397089">
                  <a:extLst>
                    <a:ext uri="{9D8B030D-6E8A-4147-A177-3AD203B41FA5}">
                      <a16:colId xmlns:a16="http://schemas.microsoft.com/office/drawing/2014/main" val="3137247547"/>
                    </a:ext>
                  </a:extLst>
                </a:gridCol>
                <a:gridCol w="1355272">
                  <a:extLst>
                    <a:ext uri="{9D8B030D-6E8A-4147-A177-3AD203B41FA5}">
                      <a16:colId xmlns:a16="http://schemas.microsoft.com/office/drawing/2014/main" val="31883954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Predictor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951902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High School GPA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.544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13.53***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50979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accent2"/>
                          </a:solidFill>
                        </a:rPr>
                        <a:t>Likelihood of College Involvement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2.24*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2995271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3B9F125D-F778-42D8-98BD-199B0738815A}"/>
              </a:ext>
            </a:extLst>
          </p:cNvPr>
          <p:cNvSpPr txBox="1"/>
          <p:nvPr/>
        </p:nvSpPr>
        <p:spPr>
          <a:xfrm>
            <a:off x="292983" y="2733366"/>
            <a:ext cx="5459763" cy="377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Step 1 (Outcome: First-Semester GPA)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B6A67CA-CCB8-4A7B-BCED-60AB283FC021}"/>
              </a:ext>
            </a:extLst>
          </p:cNvPr>
          <p:cNvSpPr txBox="1"/>
          <p:nvPr/>
        </p:nvSpPr>
        <p:spPr>
          <a:xfrm>
            <a:off x="6439255" y="2733366"/>
            <a:ext cx="5459762" cy="377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Step 2 (Outcome: First-Semester GPA)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B8E097E-3B6A-4F78-A622-38D8648D0FBA}"/>
              </a:ext>
            </a:extLst>
          </p:cNvPr>
          <p:cNvSpPr txBox="1"/>
          <p:nvPr/>
        </p:nvSpPr>
        <p:spPr>
          <a:xfrm>
            <a:off x="381000" y="4613830"/>
            <a:ext cx="50292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***</a:t>
            </a:r>
            <a:r>
              <a:rPr lang="en-US" i="1" dirty="0"/>
              <a:t>p</a:t>
            </a:r>
            <a:r>
              <a:rPr lang="en-US" dirty="0"/>
              <a:t>&lt;.001. </a:t>
            </a:r>
          </a:p>
          <a:p>
            <a:r>
              <a:rPr lang="en-US" sz="1000" i="1" dirty="0"/>
              <a:t/>
            </a:r>
            <a:br>
              <a:rPr lang="en-US" sz="1000" i="1" dirty="0"/>
            </a:br>
            <a:r>
              <a:rPr lang="en-US" i="1" dirty="0"/>
              <a:t>R</a:t>
            </a:r>
            <a:r>
              <a:rPr lang="en-US" baseline="30000" dirty="0"/>
              <a:t>2</a:t>
            </a:r>
            <a:r>
              <a:rPr lang="en-US" dirty="0"/>
              <a:t> for model = .325***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5E044BE-0B72-4194-8330-9059943B88E9}"/>
              </a:ext>
            </a:extLst>
          </p:cNvPr>
          <p:cNvSpPr txBox="1"/>
          <p:nvPr/>
        </p:nvSpPr>
        <p:spPr>
          <a:xfrm>
            <a:off x="6439255" y="4614215"/>
            <a:ext cx="50292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</a:t>
            </a:r>
            <a:r>
              <a:rPr lang="en-US" i="1" dirty="0"/>
              <a:t>p</a:t>
            </a:r>
            <a:r>
              <a:rPr lang="en-US" dirty="0"/>
              <a:t>&lt;.05. ***</a:t>
            </a:r>
            <a:r>
              <a:rPr lang="en-US" i="1" dirty="0"/>
              <a:t>p</a:t>
            </a:r>
            <a:r>
              <a:rPr lang="en-US" dirty="0"/>
              <a:t>&lt;.001.</a:t>
            </a:r>
          </a:p>
          <a:p>
            <a:r>
              <a:rPr lang="en-US" sz="1000" i="1" dirty="0"/>
              <a:t/>
            </a:r>
            <a:br>
              <a:rPr lang="en-US" sz="1000" i="1" dirty="0"/>
            </a:br>
            <a:r>
              <a:rPr lang="en-US" i="1" dirty="0"/>
              <a:t>R</a:t>
            </a:r>
            <a:r>
              <a:rPr lang="en-US" baseline="30000" dirty="0"/>
              <a:t>2</a:t>
            </a:r>
            <a:r>
              <a:rPr lang="en-US" dirty="0"/>
              <a:t> for model = .332***</a:t>
            </a:r>
          </a:p>
          <a:p>
            <a:r>
              <a:rPr lang="en-US" sz="1000" dirty="0"/>
              <a:t> </a:t>
            </a:r>
          </a:p>
          <a:p>
            <a:r>
              <a:rPr lang="en-US" i="1" dirty="0"/>
              <a:t>R</a:t>
            </a:r>
            <a:r>
              <a:rPr lang="en-US" baseline="30000" dirty="0"/>
              <a:t>2</a:t>
            </a:r>
            <a:r>
              <a:rPr lang="en-US" dirty="0"/>
              <a:t> change = .007*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C730777-68B7-4A3C-BD17-8F55D2D535C8}"/>
              </a:ext>
            </a:extLst>
          </p:cNvPr>
          <p:cNvSpPr txBox="1"/>
          <p:nvPr/>
        </p:nvSpPr>
        <p:spPr>
          <a:xfrm>
            <a:off x="7766610" y="1942637"/>
            <a:ext cx="11012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/>
                </a:solidFill>
              </a:rPr>
              <a:t>YES!</a:t>
            </a:r>
          </a:p>
        </p:txBody>
      </p:sp>
    </p:spTree>
    <p:extLst>
      <p:ext uri="{BB962C8B-B14F-4D97-AF65-F5344CB8AC3E}">
        <p14:creationId xmlns:p14="http://schemas.microsoft.com/office/powerpoint/2010/main" val="3824900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Predicting Student Success: Long-Term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97794"/>
            <a:ext cx="10515600" cy="4579169"/>
          </a:xfrm>
        </p:spPr>
        <p:txBody>
          <a:bodyPr>
            <a:normAutofit/>
          </a:bodyPr>
          <a:lstStyle/>
          <a:p>
            <a:r>
              <a:rPr lang="en-US" dirty="0"/>
              <a:t>Which CIRP constructs predict </a:t>
            </a:r>
            <a:r>
              <a:rPr lang="en-US" b="1" u="sng" dirty="0"/>
              <a:t>current GPA (3 semesters)</a:t>
            </a:r>
            <a:r>
              <a:rPr lang="en-US" dirty="0"/>
              <a:t>?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55B5F11-C083-4CC6-9E65-95F7FC47EB3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032000" y="2721360"/>
          <a:ext cx="8127999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564739934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623329006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42295079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/>
                        <a:t>R</a:t>
                      </a:r>
                      <a:r>
                        <a:rPr lang="en-US" baseline="30000" dirty="0"/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670029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Habits of Mind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.13**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913959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Academic Self-Concept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.41***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.17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80135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Social Agency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.11*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314936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Likelihood of College Involvement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.27***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77712385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20899A07-363D-4214-8DA8-AF97552D0905}"/>
              </a:ext>
            </a:extLst>
          </p:cNvPr>
          <p:cNvSpPr txBox="1"/>
          <p:nvPr/>
        </p:nvSpPr>
        <p:spPr>
          <a:xfrm>
            <a:off x="2032000" y="4890874"/>
            <a:ext cx="8127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*p&lt;</a:t>
            </a:r>
            <a:r>
              <a:rPr lang="en-US" dirty="0"/>
              <a:t>.05</a:t>
            </a:r>
            <a:r>
              <a:rPr lang="en-US" i="1" dirty="0"/>
              <a:t>. **p&lt;</a:t>
            </a:r>
            <a:r>
              <a:rPr lang="en-US" dirty="0"/>
              <a:t>.01</a:t>
            </a:r>
            <a:r>
              <a:rPr lang="en-US" i="1" dirty="0"/>
              <a:t>. ***p</a:t>
            </a:r>
            <a:r>
              <a:rPr lang="en-US" dirty="0"/>
              <a:t>&lt;.001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7251AE-064D-4197-815D-093C6562AA48}"/>
              </a:ext>
            </a:extLst>
          </p:cNvPr>
          <p:cNvSpPr txBox="1"/>
          <p:nvPr/>
        </p:nvSpPr>
        <p:spPr>
          <a:xfrm>
            <a:off x="10159999" y="3077820"/>
            <a:ext cx="7777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</a:rPr>
              <a:t>Small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9B4679C-44F9-4797-A6A1-9D7D51E924E9}"/>
              </a:ext>
            </a:extLst>
          </p:cNvPr>
          <p:cNvSpPr txBox="1"/>
          <p:nvPr/>
        </p:nvSpPr>
        <p:spPr>
          <a:xfrm>
            <a:off x="10159999" y="3464359"/>
            <a:ext cx="10743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</a:rPr>
              <a:t>Medium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0820AE7-7A07-443B-B3DA-1C4CC55B6CD3}"/>
              </a:ext>
            </a:extLst>
          </p:cNvPr>
          <p:cNvSpPr txBox="1"/>
          <p:nvPr/>
        </p:nvSpPr>
        <p:spPr>
          <a:xfrm>
            <a:off x="10159999" y="3833691"/>
            <a:ext cx="7777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</a:rPr>
              <a:t>Small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10CB2B8-E4E3-4B70-86B9-5DFDA30DBC56}"/>
              </a:ext>
            </a:extLst>
          </p:cNvPr>
          <p:cNvSpPr txBox="1"/>
          <p:nvPr/>
        </p:nvSpPr>
        <p:spPr>
          <a:xfrm>
            <a:off x="10159999" y="4354163"/>
            <a:ext cx="17443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</a:rPr>
              <a:t>Small-Medium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0CB2949-1047-4A3D-9D5C-3BF38F6EF798}"/>
              </a:ext>
            </a:extLst>
          </p:cNvPr>
          <p:cNvSpPr txBox="1"/>
          <p:nvPr/>
        </p:nvSpPr>
        <p:spPr>
          <a:xfrm>
            <a:off x="1042216" y="3077820"/>
            <a:ext cx="973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accent2"/>
                </a:solidFill>
              </a:rPr>
              <a:t>NEW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D32C0D0-2DC4-426A-B6C1-3F3E8EEC2660}"/>
              </a:ext>
            </a:extLst>
          </p:cNvPr>
          <p:cNvSpPr txBox="1"/>
          <p:nvPr/>
        </p:nvSpPr>
        <p:spPr>
          <a:xfrm>
            <a:off x="1042216" y="3833691"/>
            <a:ext cx="973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accent2"/>
                </a:solidFill>
              </a:rPr>
              <a:t>NEW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3C5726D-DB92-4872-B601-159D9E041EC6}"/>
              </a:ext>
            </a:extLst>
          </p:cNvPr>
          <p:cNvSpPr txBox="1"/>
          <p:nvPr/>
        </p:nvSpPr>
        <p:spPr>
          <a:xfrm>
            <a:off x="163938" y="5650078"/>
            <a:ext cx="8127999" cy="923330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Key Finding:</a:t>
            </a:r>
            <a:endParaRPr lang="en-US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Incoming Hope students with higher scores on these CIRP constructs have higher GPAs 3 semesters later</a:t>
            </a:r>
          </a:p>
        </p:txBody>
      </p:sp>
    </p:spTree>
    <p:extLst>
      <p:ext uri="{BB962C8B-B14F-4D97-AF65-F5344CB8AC3E}">
        <p14:creationId xmlns:p14="http://schemas.microsoft.com/office/powerpoint/2010/main" val="84631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Predicting Student Success: Long-Term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97794"/>
            <a:ext cx="10515600" cy="4579169"/>
          </a:xfrm>
        </p:spPr>
        <p:txBody>
          <a:bodyPr>
            <a:normAutofit/>
          </a:bodyPr>
          <a:lstStyle/>
          <a:p>
            <a:r>
              <a:rPr lang="en-US" dirty="0"/>
              <a:t>Does </a:t>
            </a:r>
            <a:r>
              <a:rPr lang="en-US" u="sng" dirty="0"/>
              <a:t>Habits of Mind</a:t>
            </a:r>
            <a:r>
              <a:rPr lang="en-US" dirty="0"/>
              <a:t> predict </a:t>
            </a:r>
            <a:r>
              <a:rPr lang="en-US" b="1" u="sng" dirty="0"/>
              <a:t>current GPA</a:t>
            </a:r>
            <a:r>
              <a:rPr lang="en-US" dirty="0"/>
              <a:t> above and beyond high school GPA?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AF4FC6C7-BA44-4391-98F6-85E489D19781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92983" y="3224354"/>
          <a:ext cx="5461694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518073339"/>
                    </a:ext>
                  </a:extLst>
                </a:gridCol>
                <a:gridCol w="1397089">
                  <a:extLst>
                    <a:ext uri="{9D8B030D-6E8A-4147-A177-3AD203B41FA5}">
                      <a16:colId xmlns:a16="http://schemas.microsoft.com/office/drawing/2014/main" val="3137247547"/>
                    </a:ext>
                  </a:extLst>
                </a:gridCol>
                <a:gridCol w="1355272">
                  <a:extLst>
                    <a:ext uri="{9D8B030D-6E8A-4147-A177-3AD203B41FA5}">
                      <a16:colId xmlns:a16="http://schemas.microsoft.com/office/drawing/2014/main" val="31883954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Predictor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951902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High School GPA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.586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15.63***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5097908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7D2305C-6FFF-45E6-AFDB-E33803558DE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439255" y="3224354"/>
          <a:ext cx="5461694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518073339"/>
                    </a:ext>
                  </a:extLst>
                </a:gridCol>
                <a:gridCol w="1397089">
                  <a:extLst>
                    <a:ext uri="{9D8B030D-6E8A-4147-A177-3AD203B41FA5}">
                      <a16:colId xmlns:a16="http://schemas.microsoft.com/office/drawing/2014/main" val="3137247547"/>
                    </a:ext>
                  </a:extLst>
                </a:gridCol>
                <a:gridCol w="1355272">
                  <a:extLst>
                    <a:ext uri="{9D8B030D-6E8A-4147-A177-3AD203B41FA5}">
                      <a16:colId xmlns:a16="http://schemas.microsoft.com/office/drawing/2014/main" val="31883954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Predictor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951902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High School GPA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.581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15.23***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50979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accent2"/>
                          </a:solidFill>
                        </a:rPr>
                        <a:t>Habits of Mind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.77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2995271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3B9F125D-F778-42D8-98BD-199B0738815A}"/>
              </a:ext>
            </a:extLst>
          </p:cNvPr>
          <p:cNvSpPr txBox="1"/>
          <p:nvPr/>
        </p:nvSpPr>
        <p:spPr>
          <a:xfrm>
            <a:off x="292983" y="2733366"/>
            <a:ext cx="5459763" cy="377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Step 1 (Outcome: Current GPA)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B6A67CA-CCB8-4A7B-BCED-60AB283FC021}"/>
              </a:ext>
            </a:extLst>
          </p:cNvPr>
          <p:cNvSpPr txBox="1"/>
          <p:nvPr/>
        </p:nvSpPr>
        <p:spPr>
          <a:xfrm>
            <a:off x="6439255" y="2733366"/>
            <a:ext cx="5459762" cy="377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Step 2 (Outcome: Current GPA)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B8E097E-3B6A-4F78-A622-38D8648D0FBA}"/>
              </a:ext>
            </a:extLst>
          </p:cNvPr>
          <p:cNvSpPr txBox="1"/>
          <p:nvPr/>
        </p:nvSpPr>
        <p:spPr>
          <a:xfrm>
            <a:off x="381000" y="4525342"/>
            <a:ext cx="50292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***</a:t>
            </a:r>
            <a:r>
              <a:rPr lang="en-US" i="1" dirty="0"/>
              <a:t>p</a:t>
            </a:r>
            <a:r>
              <a:rPr lang="en-US" dirty="0"/>
              <a:t>&lt;.001. </a:t>
            </a:r>
          </a:p>
          <a:p>
            <a:r>
              <a:rPr lang="en-US" sz="1000" i="1" dirty="0"/>
              <a:t/>
            </a:r>
            <a:br>
              <a:rPr lang="en-US" sz="1000" i="1" dirty="0"/>
            </a:br>
            <a:r>
              <a:rPr lang="en-US" i="1" dirty="0"/>
              <a:t>R</a:t>
            </a:r>
            <a:r>
              <a:rPr lang="en-US" baseline="30000" dirty="0"/>
              <a:t>2</a:t>
            </a:r>
            <a:r>
              <a:rPr lang="en-US" dirty="0"/>
              <a:t> for model = .344***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5E044BE-0B72-4194-8330-9059943B88E9}"/>
              </a:ext>
            </a:extLst>
          </p:cNvPr>
          <p:cNvSpPr txBox="1"/>
          <p:nvPr/>
        </p:nvSpPr>
        <p:spPr>
          <a:xfrm>
            <a:off x="6439255" y="4525727"/>
            <a:ext cx="50292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***</a:t>
            </a:r>
            <a:r>
              <a:rPr lang="en-US" i="1" dirty="0"/>
              <a:t>p</a:t>
            </a:r>
            <a:r>
              <a:rPr lang="en-US" dirty="0"/>
              <a:t>&lt;.001.</a:t>
            </a:r>
          </a:p>
          <a:p>
            <a:r>
              <a:rPr lang="en-US" sz="1000" i="1" dirty="0"/>
              <a:t/>
            </a:r>
            <a:br>
              <a:rPr lang="en-US" sz="1000" i="1" dirty="0"/>
            </a:br>
            <a:r>
              <a:rPr lang="en-US" i="1" dirty="0"/>
              <a:t>R</a:t>
            </a:r>
            <a:r>
              <a:rPr lang="en-US" baseline="30000" dirty="0"/>
              <a:t>2</a:t>
            </a:r>
            <a:r>
              <a:rPr lang="en-US" dirty="0"/>
              <a:t> for model = .345***</a:t>
            </a:r>
          </a:p>
          <a:p>
            <a:r>
              <a:rPr lang="en-US" sz="1000" dirty="0"/>
              <a:t> </a:t>
            </a:r>
          </a:p>
          <a:p>
            <a:r>
              <a:rPr lang="en-US" i="1" dirty="0"/>
              <a:t>R</a:t>
            </a:r>
            <a:r>
              <a:rPr lang="en-US" baseline="30000" dirty="0"/>
              <a:t>2</a:t>
            </a:r>
            <a:r>
              <a:rPr lang="en-US" dirty="0"/>
              <a:t> change = .001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BFE828-9BE0-40BC-A0CA-428EE10F0648}"/>
              </a:ext>
            </a:extLst>
          </p:cNvPr>
          <p:cNvSpPr txBox="1"/>
          <p:nvPr/>
        </p:nvSpPr>
        <p:spPr>
          <a:xfrm>
            <a:off x="3941861" y="1942637"/>
            <a:ext cx="11012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/>
                </a:solidFill>
              </a:rPr>
              <a:t>NO!</a:t>
            </a:r>
          </a:p>
        </p:txBody>
      </p:sp>
    </p:spTree>
    <p:extLst>
      <p:ext uri="{BB962C8B-B14F-4D97-AF65-F5344CB8AC3E}">
        <p14:creationId xmlns:p14="http://schemas.microsoft.com/office/powerpoint/2010/main" val="1463814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235" y="1484741"/>
            <a:ext cx="10855565" cy="4899423"/>
          </a:xfrm>
        </p:spPr>
        <p:txBody>
          <a:bodyPr>
            <a:normAutofit/>
          </a:bodyPr>
          <a:lstStyle/>
          <a:p>
            <a:r>
              <a:rPr lang="en-US" dirty="0"/>
              <a:t>Overview of the UCLA HERI CIRP Survey*</a:t>
            </a:r>
          </a:p>
          <a:p>
            <a:pPr marL="0" indent="0">
              <a:buNone/>
            </a:pPr>
            <a:endParaRPr lang="en-US" sz="1000" dirty="0"/>
          </a:p>
          <a:p>
            <a:r>
              <a:rPr lang="en-US" dirty="0"/>
              <a:t>Patterns in incoming Hope students’ responses </a:t>
            </a:r>
          </a:p>
          <a:p>
            <a:pPr marL="0" indent="0">
              <a:buNone/>
            </a:pPr>
            <a:r>
              <a:rPr lang="en-US" dirty="0"/>
              <a:t>   from 2014 and 2020</a:t>
            </a:r>
          </a:p>
          <a:p>
            <a:pPr marL="0" indent="0">
              <a:buNone/>
            </a:pPr>
            <a:endParaRPr lang="en-US" sz="1000" dirty="0"/>
          </a:p>
          <a:p>
            <a:r>
              <a:rPr lang="en-US" dirty="0"/>
              <a:t>Relationship between Hope responses and student success</a:t>
            </a:r>
          </a:p>
          <a:p>
            <a:pPr marL="0" indent="0">
              <a:buNone/>
            </a:pPr>
            <a:endParaRPr lang="en-US" sz="1000" dirty="0"/>
          </a:p>
          <a:p>
            <a:r>
              <a:rPr lang="en-US" dirty="0"/>
              <a:t>Discussion, conversation, questions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200" dirty="0"/>
              <a:t>* The University of California, Los Angeles, Higher Education Research Institute Cooperative Institutional Research Program </a:t>
            </a:r>
            <a:r>
              <a:rPr lang="en-US" sz="2200" dirty="0" smtClean="0"/>
              <a:t>– The Freshman Survey (TFS)</a:t>
            </a:r>
            <a:endParaRPr lang="en-US" sz="2200" dirty="0"/>
          </a:p>
          <a:p>
            <a:pPr lvl="1"/>
            <a:endParaRPr lang="en-US" sz="2800" dirty="0"/>
          </a:p>
        </p:txBody>
      </p:sp>
      <p:pic>
        <p:nvPicPr>
          <p:cNvPr id="4" name="Picture 2" descr="http://media.mwcradio.com/mimesis/2014-09/10/Hope%20College%20Campus_JPG_475x310_q8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2660" y="574675"/>
            <a:ext cx="3310240" cy="2644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0938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Predicting Student Success: Long-Term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97794"/>
            <a:ext cx="10515600" cy="4579169"/>
          </a:xfrm>
        </p:spPr>
        <p:txBody>
          <a:bodyPr>
            <a:normAutofit/>
          </a:bodyPr>
          <a:lstStyle/>
          <a:p>
            <a:r>
              <a:rPr lang="en-US" dirty="0"/>
              <a:t>Does </a:t>
            </a:r>
            <a:r>
              <a:rPr lang="en-US" u="sng" dirty="0"/>
              <a:t>Academic Self-Concept</a:t>
            </a:r>
            <a:r>
              <a:rPr lang="en-US" dirty="0"/>
              <a:t> predict </a:t>
            </a:r>
            <a:r>
              <a:rPr lang="en-US" b="1" u="sng" dirty="0"/>
              <a:t>current GPA</a:t>
            </a:r>
            <a:r>
              <a:rPr lang="en-US" dirty="0"/>
              <a:t> above and beyond high school GPA?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AF4FC6C7-BA44-4391-98F6-85E489D19781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92983" y="3224354"/>
          <a:ext cx="5461694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518073339"/>
                    </a:ext>
                  </a:extLst>
                </a:gridCol>
                <a:gridCol w="1397089">
                  <a:extLst>
                    <a:ext uri="{9D8B030D-6E8A-4147-A177-3AD203B41FA5}">
                      <a16:colId xmlns:a16="http://schemas.microsoft.com/office/drawing/2014/main" val="3137247547"/>
                    </a:ext>
                  </a:extLst>
                </a:gridCol>
                <a:gridCol w="1355272">
                  <a:extLst>
                    <a:ext uri="{9D8B030D-6E8A-4147-A177-3AD203B41FA5}">
                      <a16:colId xmlns:a16="http://schemas.microsoft.com/office/drawing/2014/main" val="31883954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Predictor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951902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High School GPA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.588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15.56***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5097908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7D2305C-6FFF-45E6-AFDB-E33803558DE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439255" y="3224354"/>
          <a:ext cx="5461694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518073339"/>
                    </a:ext>
                  </a:extLst>
                </a:gridCol>
                <a:gridCol w="1397089">
                  <a:extLst>
                    <a:ext uri="{9D8B030D-6E8A-4147-A177-3AD203B41FA5}">
                      <a16:colId xmlns:a16="http://schemas.microsoft.com/office/drawing/2014/main" val="3137247547"/>
                    </a:ext>
                  </a:extLst>
                </a:gridCol>
                <a:gridCol w="1355272">
                  <a:extLst>
                    <a:ext uri="{9D8B030D-6E8A-4147-A177-3AD203B41FA5}">
                      <a16:colId xmlns:a16="http://schemas.microsoft.com/office/drawing/2014/main" val="31883954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Predictor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951902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High School GPA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.505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11.50***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50979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accent2"/>
                          </a:solidFill>
                        </a:rPr>
                        <a:t>Academic Self-Concept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.159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3.61***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2995271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3B9F125D-F778-42D8-98BD-199B0738815A}"/>
              </a:ext>
            </a:extLst>
          </p:cNvPr>
          <p:cNvSpPr txBox="1"/>
          <p:nvPr/>
        </p:nvSpPr>
        <p:spPr>
          <a:xfrm>
            <a:off x="292983" y="2733366"/>
            <a:ext cx="5459763" cy="377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Step 1 (Outcome: Current GPA)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B6A67CA-CCB8-4A7B-BCED-60AB283FC021}"/>
              </a:ext>
            </a:extLst>
          </p:cNvPr>
          <p:cNvSpPr txBox="1"/>
          <p:nvPr/>
        </p:nvSpPr>
        <p:spPr>
          <a:xfrm>
            <a:off x="6439255" y="2733366"/>
            <a:ext cx="5459762" cy="377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Step 2 (Outcome: Current GPA)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B8E097E-3B6A-4F78-A622-38D8648D0FBA}"/>
              </a:ext>
            </a:extLst>
          </p:cNvPr>
          <p:cNvSpPr txBox="1"/>
          <p:nvPr/>
        </p:nvSpPr>
        <p:spPr>
          <a:xfrm>
            <a:off x="381000" y="4525342"/>
            <a:ext cx="50292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***</a:t>
            </a:r>
            <a:r>
              <a:rPr lang="en-US" i="1" dirty="0"/>
              <a:t>p</a:t>
            </a:r>
            <a:r>
              <a:rPr lang="en-US" dirty="0"/>
              <a:t>&lt;.001. </a:t>
            </a:r>
          </a:p>
          <a:p>
            <a:r>
              <a:rPr lang="en-US" sz="1000" i="1" dirty="0"/>
              <a:t/>
            </a:r>
            <a:br>
              <a:rPr lang="en-US" sz="1000" i="1" dirty="0"/>
            </a:br>
            <a:r>
              <a:rPr lang="en-US" i="1" dirty="0"/>
              <a:t>R</a:t>
            </a:r>
            <a:r>
              <a:rPr lang="en-US" baseline="30000" dirty="0"/>
              <a:t>2</a:t>
            </a:r>
            <a:r>
              <a:rPr lang="en-US" dirty="0"/>
              <a:t> for model = .346***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5E044BE-0B72-4194-8330-9059943B88E9}"/>
              </a:ext>
            </a:extLst>
          </p:cNvPr>
          <p:cNvSpPr txBox="1"/>
          <p:nvPr/>
        </p:nvSpPr>
        <p:spPr>
          <a:xfrm>
            <a:off x="6439255" y="4525727"/>
            <a:ext cx="50292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***</a:t>
            </a:r>
            <a:r>
              <a:rPr lang="en-US" i="1" dirty="0"/>
              <a:t>p</a:t>
            </a:r>
            <a:r>
              <a:rPr lang="en-US" dirty="0"/>
              <a:t>&lt;.001.</a:t>
            </a:r>
          </a:p>
          <a:p>
            <a:r>
              <a:rPr lang="en-US" sz="1000" i="1" dirty="0"/>
              <a:t/>
            </a:r>
            <a:br>
              <a:rPr lang="en-US" sz="1000" i="1" dirty="0"/>
            </a:br>
            <a:r>
              <a:rPr lang="en-US" i="1" dirty="0"/>
              <a:t>R</a:t>
            </a:r>
            <a:r>
              <a:rPr lang="en-US" baseline="30000" dirty="0"/>
              <a:t>2</a:t>
            </a:r>
            <a:r>
              <a:rPr lang="en-US" dirty="0"/>
              <a:t> for model = .364***</a:t>
            </a:r>
          </a:p>
          <a:p>
            <a:r>
              <a:rPr lang="en-US" sz="1000" dirty="0"/>
              <a:t> </a:t>
            </a:r>
          </a:p>
          <a:p>
            <a:r>
              <a:rPr lang="en-US" i="1" dirty="0"/>
              <a:t>R</a:t>
            </a:r>
            <a:r>
              <a:rPr lang="en-US" baseline="30000" dirty="0"/>
              <a:t>2</a:t>
            </a:r>
            <a:r>
              <a:rPr lang="en-US" dirty="0"/>
              <a:t> change = .018***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BFE828-9BE0-40BC-A0CA-428EE10F0648}"/>
              </a:ext>
            </a:extLst>
          </p:cNvPr>
          <p:cNvSpPr txBox="1"/>
          <p:nvPr/>
        </p:nvSpPr>
        <p:spPr>
          <a:xfrm>
            <a:off x="5204070" y="1942637"/>
            <a:ext cx="11012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/>
                </a:solidFill>
              </a:rPr>
              <a:t>YES!</a:t>
            </a:r>
          </a:p>
        </p:txBody>
      </p:sp>
    </p:spTree>
    <p:extLst>
      <p:ext uri="{BB962C8B-B14F-4D97-AF65-F5344CB8AC3E}">
        <p14:creationId xmlns:p14="http://schemas.microsoft.com/office/powerpoint/2010/main" val="4089587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Predicting Student Success: Long-Term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97794"/>
            <a:ext cx="10515600" cy="4579169"/>
          </a:xfrm>
        </p:spPr>
        <p:txBody>
          <a:bodyPr>
            <a:normAutofit/>
          </a:bodyPr>
          <a:lstStyle/>
          <a:p>
            <a:r>
              <a:rPr lang="en-US" dirty="0"/>
              <a:t>Does </a:t>
            </a:r>
            <a:r>
              <a:rPr lang="en-US" u="sng" dirty="0"/>
              <a:t>Social Agency</a:t>
            </a:r>
            <a:r>
              <a:rPr lang="en-US" dirty="0"/>
              <a:t> predict </a:t>
            </a:r>
            <a:r>
              <a:rPr lang="en-US" b="1" u="sng" dirty="0"/>
              <a:t>current GPA</a:t>
            </a:r>
            <a:r>
              <a:rPr lang="en-US" dirty="0"/>
              <a:t> above and beyond high school GPA?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AF4FC6C7-BA44-4391-98F6-85E489D19781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92983" y="3224354"/>
          <a:ext cx="5461694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518073339"/>
                    </a:ext>
                  </a:extLst>
                </a:gridCol>
                <a:gridCol w="1397089">
                  <a:extLst>
                    <a:ext uri="{9D8B030D-6E8A-4147-A177-3AD203B41FA5}">
                      <a16:colId xmlns:a16="http://schemas.microsoft.com/office/drawing/2014/main" val="3137247547"/>
                    </a:ext>
                  </a:extLst>
                </a:gridCol>
                <a:gridCol w="1355272">
                  <a:extLst>
                    <a:ext uri="{9D8B030D-6E8A-4147-A177-3AD203B41FA5}">
                      <a16:colId xmlns:a16="http://schemas.microsoft.com/office/drawing/2014/main" val="31883954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Predictor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951902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High School GPA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.597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15.78***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5097908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7D2305C-6FFF-45E6-AFDB-E33803558DE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439255" y="3224354"/>
          <a:ext cx="5461694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518073339"/>
                    </a:ext>
                  </a:extLst>
                </a:gridCol>
                <a:gridCol w="1397089">
                  <a:extLst>
                    <a:ext uri="{9D8B030D-6E8A-4147-A177-3AD203B41FA5}">
                      <a16:colId xmlns:a16="http://schemas.microsoft.com/office/drawing/2014/main" val="3137247547"/>
                    </a:ext>
                  </a:extLst>
                </a:gridCol>
                <a:gridCol w="1355272">
                  <a:extLst>
                    <a:ext uri="{9D8B030D-6E8A-4147-A177-3AD203B41FA5}">
                      <a16:colId xmlns:a16="http://schemas.microsoft.com/office/drawing/2014/main" val="31883954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Predictor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951902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High School GPA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.591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15.60***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50979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accent2"/>
                          </a:solidFill>
                        </a:rPr>
                        <a:t>Social Agency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2.05*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2995271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3B9F125D-F778-42D8-98BD-199B0738815A}"/>
              </a:ext>
            </a:extLst>
          </p:cNvPr>
          <p:cNvSpPr txBox="1"/>
          <p:nvPr/>
        </p:nvSpPr>
        <p:spPr>
          <a:xfrm>
            <a:off x="292983" y="2733366"/>
            <a:ext cx="5459763" cy="377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Step 1 (Outcome: Current GPA)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B6A67CA-CCB8-4A7B-BCED-60AB283FC021}"/>
              </a:ext>
            </a:extLst>
          </p:cNvPr>
          <p:cNvSpPr txBox="1"/>
          <p:nvPr/>
        </p:nvSpPr>
        <p:spPr>
          <a:xfrm>
            <a:off x="6439255" y="2733366"/>
            <a:ext cx="5459762" cy="377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Step 2 (Outcome: Current GPA)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B8E097E-3B6A-4F78-A622-38D8648D0FBA}"/>
              </a:ext>
            </a:extLst>
          </p:cNvPr>
          <p:cNvSpPr txBox="1"/>
          <p:nvPr/>
        </p:nvSpPr>
        <p:spPr>
          <a:xfrm>
            <a:off x="381000" y="4525342"/>
            <a:ext cx="50292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***</a:t>
            </a:r>
            <a:r>
              <a:rPr lang="en-US" i="1" dirty="0"/>
              <a:t>p</a:t>
            </a:r>
            <a:r>
              <a:rPr lang="en-US" dirty="0"/>
              <a:t>&lt;.001. </a:t>
            </a:r>
          </a:p>
          <a:p>
            <a:r>
              <a:rPr lang="en-US" sz="1000" i="1" dirty="0"/>
              <a:t/>
            </a:r>
            <a:br>
              <a:rPr lang="en-US" sz="1000" i="1" dirty="0"/>
            </a:br>
            <a:r>
              <a:rPr lang="en-US" i="1" dirty="0"/>
              <a:t>R</a:t>
            </a:r>
            <a:r>
              <a:rPr lang="en-US" baseline="30000" dirty="0"/>
              <a:t>2</a:t>
            </a:r>
            <a:r>
              <a:rPr lang="en-US" dirty="0"/>
              <a:t> for model = .357***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5E044BE-0B72-4194-8330-9059943B88E9}"/>
              </a:ext>
            </a:extLst>
          </p:cNvPr>
          <p:cNvSpPr txBox="1"/>
          <p:nvPr/>
        </p:nvSpPr>
        <p:spPr>
          <a:xfrm>
            <a:off x="6439255" y="4525727"/>
            <a:ext cx="50292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</a:t>
            </a:r>
            <a:r>
              <a:rPr lang="en-US" i="1" dirty="0"/>
              <a:t>p</a:t>
            </a:r>
            <a:r>
              <a:rPr lang="en-US" dirty="0"/>
              <a:t>&lt;.05. ***</a:t>
            </a:r>
            <a:r>
              <a:rPr lang="en-US" i="1" dirty="0"/>
              <a:t>p</a:t>
            </a:r>
            <a:r>
              <a:rPr lang="en-US" dirty="0"/>
              <a:t>&lt;.001.</a:t>
            </a:r>
          </a:p>
          <a:p>
            <a:r>
              <a:rPr lang="en-US" sz="1000" i="1" dirty="0"/>
              <a:t/>
            </a:r>
            <a:br>
              <a:rPr lang="en-US" sz="1000" i="1" dirty="0"/>
            </a:br>
            <a:r>
              <a:rPr lang="en-US" i="1" dirty="0"/>
              <a:t>R</a:t>
            </a:r>
            <a:r>
              <a:rPr lang="en-US" baseline="30000" dirty="0"/>
              <a:t>2</a:t>
            </a:r>
            <a:r>
              <a:rPr lang="en-US" dirty="0"/>
              <a:t> for model = .363***</a:t>
            </a:r>
          </a:p>
          <a:p>
            <a:r>
              <a:rPr lang="en-US" sz="1000" dirty="0"/>
              <a:t> </a:t>
            </a:r>
          </a:p>
          <a:p>
            <a:r>
              <a:rPr lang="en-US" i="1" dirty="0"/>
              <a:t>R</a:t>
            </a:r>
            <a:r>
              <a:rPr lang="en-US" baseline="30000" dirty="0"/>
              <a:t>2</a:t>
            </a:r>
            <a:r>
              <a:rPr lang="en-US" dirty="0"/>
              <a:t> change = .006*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BFE828-9BE0-40BC-A0CA-428EE10F0648}"/>
              </a:ext>
            </a:extLst>
          </p:cNvPr>
          <p:cNvSpPr txBox="1"/>
          <p:nvPr/>
        </p:nvSpPr>
        <p:spPr>
          <a:xfrm>
            <a:off x="3941861" y="1942637"/>
            <a:ext cx="11012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/>
                </a:solidFill>
              </a:rPr>
              <a:t>YES!</a:t>
            </a:r>
          </a:p>
        </p:txBody>
      </p:sp>
    </p:spTree>
    <p:extLst>
      <p:ext uri="{BB962C8B-B14F-4D97-AF65-F5344CB8AC3E}">
        <p14:creationId xmlns:p14="http://schemas.microsoft.com/office/powerpoint/2010/main" val="1694493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Predicting Student Success: Long-Term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97794"/>
            <a:ext cx="10515600" cy="4579169"/>
          </a:xfrm>
        </p:spPr>
        <p:txBody>
          <a:bodyPr>
            <a:normAutofit/>
          </a:bodyPr>
          <a:lstStyle/>
          <a:p>
            <a:r>
              <a:rPr lang="en-US" dirty="0"/>
              <a:t>Does </a:t>
            </a:r>
            <a:r>
              <a:rPr lang="en-US" u="sng" dirty="0"/>
              <a:t>Likelihood of College Involvement</a:t>
            </a:r>
            <a:r>
              <a:rPr lang="en-US" dirty="0"/>
              <a:t> predict </a:t>
            </a:r>
            <a:r>
              <a:rPr lang="en-US" b="1" u="sng" dirty="0"/>
              <a:t>current GPA</a:t>
            </a:r>
            <a:r>
              <a:rPr lang="en-US" dirty="0"/>
              <a:t> above and beyond high school GPA?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AF4FC6C7-BA44-4391-98F6-85E489D19781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92983" y="3224354"/>
          <a:ext cx="5461694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518073339"/>
                    </a:ext>
                  </a:extLst>
                </a:gridCol>
                <a:gridCol w="1397089">
                  <a:extLst>
                    <a:ext uri="{9D8B030D-6E8A-4147-A177-3AD203B41FA5}">
                      <a16:colId xmlns:a16="http://schemas.microsoft.com/office/drawing/2014/main" val="3137247547"/>
                    </a:ext>
                  </a:extLst>
                </a:gridCol>
                <a:gridCol w="1355272">
                  <a:extLst>
                    <a:ext uri="{9D8B030D-6E8A-4147-A177-3AD203B41FA5}">
                      <a16:colId xmlns:a16="http://schemas.microsoft.com/office/drawing/2014/main" val="31883954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Predictor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951902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High School GPA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.597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15.78***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5097908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7D2305C-6FFF-45E6-AFDB-E33803558DE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439255" y="3224354"/>
          <a:ext cx="5461694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518073339"/>
                    </a:ext>
                  </a:extLst>
                </a:gridCol>
                <a:gridCol w="1397089">
                  <a:extLst>
                    <a:ext uri="{9D8B030D-6E8A-4147-A177-3AD203B41FA5}">
                      <a16:colId xmlns:a16="http://schemas.microsoft.com/office/drawing/2014/main" val="3137247547"/>
                    </a:ext>
                  </a:extLst>
                </a:gridCol>
                <a:gridCol w="1355272">
                  <a:extLst>
                    <a:ext uri="{9D8B030D-6E8A-4147-A177-3AD203B41FA5}">
                      <a16:colId xmlns:a16="http://schemas.microsoft.com/office/drawing/2014/main" val="31883954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Predictor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951902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High School GPA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.563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14.42***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50979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accent2"/>
                          </a:solidFill>
                        </a:rPr>
                        <a:t>Likelihood of College Involvement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.122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3.12**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2995271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3B9F125D-F778-42D8-98BD-199B0738815A}"/>
              </a:ext>
            </a:extLst>
          </p:cNvPr>
          <p:cNvSpPr txBox="1"/>
          <p:nvPr/>
        </p:nvSpPr>
        <p:spPr>
          <a:xfrm>
            <a:off x="292983" y="2733366"/>
            <a:ext cx="5459763" cy="377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Step 1 (Outcome: Current GPA)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B6A67CA-CCB8-4A7B-BCED-60AB283FC021}"/>
              </a:ext>
            </a:extLst>
          </p:cNvPr>
          <p:cNvSpPr txBox="1"/>
          <p:nvPr/>
        </p:nvSpPr>
        <p:spPr>
          <a:xfrm>
            <a:off x="6439255" y="2733366"/>
            <a:ext cx="5459762" cy="377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Step 2 (Outcome: Current GPA)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B8E097E-3B6A-4F78-A622-38D8648D0FBA}"/>
              </a:ext>
            </a:extLst>
          </p:cNvPr>
          <p:cNvSpPr txBox="1"/>
          <p:nvPr/>
        </p:nvSpPr>
        <p:spPr>
          <a:xfrm>
            <a:off x="381000" y="4623662"/>
            <a:ext cx="50292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***</a:t>
            </a:r>
            <a:r>
              <a:rPr lang="en-US" i="1" dirty="0"/>
              <a:t>p</a:t>
            </a:r>
            <a:r>
              <a:rPr lang="en-US" dirty="0"/>
              <a:t>&lt;.001. </a:t>
            </a:r>
          </a:p>
          <a:p>
            <a:r>
              <a:rPr lang="en-US" sz="1000" i="1" dirty="0"/>
              <a:t/>
            </a:r>
            <a:br>
              <a:rPr lang="en-US" sz="1000" i="1" dirty="0"/>
            </a:br>
            <a:r>
              <a:rPr lang="en-US" i="1" dirty="0"/>
              <a:t>R</a:t>
            </a:r>
            <a:r>
              <a:rPr lang="en-US" baseline="30000" dirty="0"/>
              <a:t>2</a:t>
            </a:r>
            <a:r>
              <a:rPr lang="en-US" dirty="0"/>
              <a:t> for model = .357***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5E044BE-0B72-4194-8330-9059943B88E9}"/>
              </a:ext>
            </a:extLst>
          </p:cNvPr>
          <p:cNvSpPr txBox="1"/>
          <p:nvPr/>
        </p:nvSpPr>
        <p:spPr>
          <a:xfrm>
            <a:off x="6439255" y="4624047"/>
            <a:ext cx="50292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**</a:t>
            </a:r>
            <a:r>
              <a:rPr lang="en-US" i="1" dirty="0"/>
              <a:t>p</a:t>
            </a:r>
            <a:r>
              <a:rPr lang="en-US" dirty="0"/>
              <a:t>&lt;.01. ***</a:t>
            </a:r>
            <a:r>
              <a:rPr lang="en-US" i="1" dirty="0"/>
              <a:t>p</a:t>
            </a:r>
            <a:r>
              <a:rPr lang="en-US" dirty="0"/>
              <a:t>&lt;.001.</a:t>
            </a:r>
          </a:p>
          <a:p>
            <a:r>
              <a:rPr lang="en-US" sz="1000" i="1" dirty="0"/>
              <a:t/>
            </a:r>
            <a:br>
              <a:rPr lang="en-US" sz="1000" i="1" dirty="0"/>
            </a:br>
            <a:r>
              <a:rPr lang="en-US" i="1" dirty="0"/>
              <a:t>R</a:t>
            </a:r>
            <a:r>
              <a:rPr lang="en-US" baseline="30000" dirty="0"/>
              <a:t>2</a:t>
            </a:r>
            <a:r>
              <a:rPr lang="en-US" dirty="0"/>
              <a:t> for model = .371***</a:t>
            </a:r>
          </a:p>
          <a:p>
            <a:r>
              <a:rPr lang="en-US" sz="1000" dirty="0"/>
              <a:t> </a:t>
            </a:r>
          </a:p>
          <a:p>
            <a:r>
              <a:rPr lang="en-US" i="1" dirty="0"/>
              <a:t>R</a:t>
            </a:r>
            <a:r>
              <a:rPr lang="en-US" baseline="30000" dirty="0"/>
              <a:t>2</a:t>
            </a:r>
            <a:r>
              <a:rPr lang="en-US" dirty="0"/>
              <a:t> change = .014**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BFE828-9BE0-40BC-A0CA-428EE10F0648}"/>
              </a:ext>
            </a:extLst>
          </p:cNvPr>
          <p:cNvSpPr txBox="1"/>
          <p:nvPr/>
        </p:nvSpPr>
        <p:spPr>
          <a:xfrm>
            <a:off x="6952513" y="1942637"/>
            <a:ext cx="11012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/>
                </a:solidFill>
              </a:rPr>
              <a:t>YES!</a:t>
            </a:r>
          </a:p>
        </p:txBody>
      </p:sp>
    </p:spTree>
    <p:extLst>
      <p:ext uri="{BB962C8B-B14F-4D97-AF65-F5344CB8AC3E}">
        <p14:creationId xmlns:p14="http://schemas.microsoft.com/office/powerpoint/2010/main" val="973435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Predicting Student Success: Long-Term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97794"/>
            <a:ext cx="10515600" cy="4579169"/>
          </a:xfrm>
        </p:spPr>
        <p:txBody>
          <a:bodyPr>
            <a:normAutofit/>
          </a:bodyPr>
          <a:lstStyle/>
          <a:p>
            <a:r>
              <a:rPr lang="en-US" dirty="0"/>
              <a:t>Do students who stay at Hope from Year 1 to Year 2 score differently on any of the CIRP constructs compared to those who leave?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38661DA-5EA6-451C-9460-D234100E510F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81858" y="3516538"/>
          <a:ext cx="5302866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1433">
                  <a:extLst>
                    <a:ext uri="{9D8B030D-6E8A-4147-A177-3AD203B41FA5}">
                      <a16:colId xmlns:a16="http://schemas.microsoft.com/office/drawing/2014/main" val="4058026255"/>
                    </a:ext>
                  </a:extLst>
                </a:gridCol>
                <a:gridCol w="2651433">
                  <a:extLst>
                    <a:ext uri="{9D8B030D-6E8A-4147-A177-3AD203B41FA5}">
                      <a16:colId xmlns:a16="http://schemas.microsoft.com/office/drawing/2014/main" val="33131044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Retained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Not Retained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97593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51.10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47.31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8262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i="1" dirty="0"/>
                        <a:t>n</a:t>
                      </a:r>
                      <a:r>
                        <a:rPr lang="en-US" dirty="0"/>
                        <a:t> = 435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/>
                        <a:t>n</a:t>
                      </a:r>
                      <a:r>
                        <a:rPr lang="en-US" dirty="0"/>
                        <a:t> = 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0541530"/>
                  </a:ext>
                </a:extLst>
              </a:tr>
            </a:tbl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51381352-D3FE-4887-944A-6220DB5817C3}"/>
              </a:ext>
            </a:extLst>
          </p:cNvPr>
          <p:cNvSpPr txBox="1"/>
          <p:nvPr/>
        </p:nvSpPr>
        <p:spPr>
          <a:xfrm>
            <a:off x="281857" y="3109107"/>
            <a:ext cx="5302868" cy="377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accent2"/>
                </a:solidFill>
              </a:rPr>
              <a:t>Academic Self-Concept*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DE1E93F-2200-4DF2-B384-6A728FE9A5BC}"/>
              </a:ext>
            </a:extLst>
          </p:cNvPr>
          <p:cNvSpPr txBox="1"/>
          <p:nvPr/>
        </p:nvSpPr>
        <p:spPr>
          <a:xfrm>
            <a:off x="420328" y="4663592"/>
            <a:ext cx="502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*t</a:t>
            </a:r>
            <a:r>
              <a:rPr lang="en-US" dirty="0"/>
              <a:t>(468) = 2.51, </a:t>
            </a:r>
            <a:r>
              <a:rPr lang="en-US" i="1" dirty="0"/>
              <a:t>p</a:t>
            </a:r>
            <a:r>
              <a:rPr lang="en-US" dirty="0"/>
              <a:t>&lt;.05, </a:t>
            </a:r>
            <a:r>
              <a:rPr lang="en-US" i="1" dirty="0"/>
              <a:t>d</a:t>
            </a:r>
            <a:r>
              <a:rPr lang="en-US" dirty="0"/>
              <a:t> = .44</a:t>
            </a:r>
          </a:p>
        </p:txBody>
      </p:sp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3F46A300-A7F4-4D1C-AB92-6A1D111F14B3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607278" y="3516538"/>
          <a:ext cx="5302866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1433">
                  <a:extLst>
                    <a:ext uri="{9D8B030D-6E8A-4147-A177-3AD203B41FA5}">
                      <a16:colId xmlns:a16="http://schemas.microsoft.com/office/drawing/2014/main" val="4058026255"/>
                    </a:ext>
                  </a:extLst>
                </a:gridCol>
                <a:gridCol w="2651433">
                  <a:extLst>
                    <a:ext uri="{9D8B030D-6E8A-4147-A177-3AD203B41FA5}">
                      <a16:colId xmlns:a16="http://schemas.microsoft.com/office/drawing/2014/main" val="33131044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Retained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Not Retained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97593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51.85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47.48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8262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i="1" dirty="0"/>
                        <a:t>n</a:t>
                      </a:r>
                      <a:r>
                        <a:rPr lang="en-US" dirty="0"/>
                        <a:t> = 425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/>
                        <a:t>n</a:t>
                      </a:r>
                      <a:r>
                        <a:rPr lang="en-US" dirty="0"/>
                        <a:t> = 34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4762416"/>
                  </a:ext>
                </a:extLst>
              </a:tr>
            </a:tbl>
          </a:graphicData>
        </a:graphic>
      </p:graphicFrame>
      <p:sp>
        <p:nvSpPr>
          <p:cNvPr id="20" name="TextBox 19">
            <a:extLst>
              <a:ext uri="{FF2B5EF4-FFF2-40B4-BE49-F238E27FC236}">
                <a16:creationId xmlns:a16="http://schemas.microsoft.com/office/drawing/2014/main" id="{0B7000C0-3F42-472C-92CC-8A47AE3CCAB8}"/>
              </a:ext>
            </a:extLst>
          </p:cNvPr>
          <p:cNvSpPr txBox="1"/>
          <p:nvPr/>
        </p:nvSpPr>
        <p:spPr>
          <a:xfrm>
            <a:off x="6607277" y="3109107"/>
            <a:ext cx="5302868" cy="377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accent2"/>
                </a:solidFill>
              </a:rPr>
              <a:t>Social Agency**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8B5D762-26F9-4486-B327-0F354A44700E}"/>
              </a:ext>
            </a:extLst>
          </p:cNvPr>
          <p:cNvSpPr txBox="1"/>
          <p:nvPr/>
        </p:nvSpPr>
        <p:spPr>
          <a:xfrm>
            <a:off x="6745748" y="4663592"/>
            <a:ext cx="502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**t</a:t>
            </a:r>
            <a:r>
              <a:rPr lang="en-US" dirty="0"/>
              <a:t>(457) = 3.03, </a:t>
            </a:r>
            <a:r>
              <a:rPr lang="en-US" i="1" dirty="0"/>
              <a:t>p</a:t>
            </a:r>
            <a:r>
              <a:rPr lang="en-US" dirty="0"/>
              <a:t>&lt;.01, </a:t>
            </a:r>
            <a:r>
              <a:rPr lang="en-US" i="1" dirty="0"/>
              <a:t>d</a:t>
            </a:r>
            <a:r>
              <a:rPr lang="en-US" dirty="0"/>
              <a:t> = .54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129BC39-6B48-4B45-A034-284CDEE07FF8}"/>
              </a:ext>
            </a:extLst>
          </p:cNvPr>
          <p:cNvSpPr txBox="1"/>
          <p:nvPr/>
        </p:nvSpPr>
        <p:spPr>
          <a:xfrm>
            <a:off x="3626524" y="4663592"/>
            <a:ext cx="18950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chemeClr val="accent2"/>
                </a:solidFill>
              </a:rPr>
              <a:t>(Small-Medium)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B38096A-FDEF-4FF2-801C-5A249DE01CA8}"/>
              </a:ext>
            </a:extLst>
          </p:cNvPr>
          <p:cNvSpPr txBox="1"/>
          <p:nvPr/>
        </p:nvSpPr>
        <p:spPr>
          <a:xfrm>
            <a:off x="10071881" y="4658554"/>
            <a:ext cx="12250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chemeClr val="accent2"/>
                </a:solidFill>
              </a:rPr>
              <a:t>(Medium)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4CBD7CB-45AA-4329-8BA4-C94DFC49F5FF}"/>
              </a:ext>
            </a:extLst>
          </p:cNvPr>
          <p:cNvSpPr txBox="1"/>
          <p:nvPr/>
        </p:nvSpPr>
        <p:spPr>
          <a:xfrm>
            <a:off x="163938" y="5775492"/>
            <a:ext cx="8127999" cy="923330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Key Finding:</a:t>
            </a:r>
            <a:endParaRPr lang="en-US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Students who stay at Hope after their first year have higher scores on Academic Self-Concept and Social Agency when they enter Hope</a:t>
            </a:r>
          </a:p>
        </p:txBody>
      </p:sp>
    </p:spTree>
    <p:extLst>
      <p:ext uri="{BB962C8B-B14F-4D97-AF65-F5344CB8AC3E}">
        <p14:creationId xmlns:p14="http://schemas.microsoft.com/office/powerpoint/2010/main" val="371197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20" grpId="0"/>
      <p:bldP spid="21" grpId="0"/>
      <p:bldP spid="10" grpId="0"/>
      <p:bldP spid="11" grpId="0"/>
      <p:bldP spid="1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Predicting Student Success: Long-Term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97794"/>
            <a:ext cx="10515600" cy="4579169"/>
          </a:xfrm>
        </p:spPr>
        <p:txBody>
          <a:bodyPr>
            <a:normAutofit/>
          </a:bodyPr>
          <a:lstStyle/>
          <a:p>
            <a:r>
              <a:rPr lang="en-US" dirty="0"/>
              <a:t>Do students who stay at Hope from Year 1 to Year 2 score differently on any of the CIRP constructs compared to those who leave?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38661DA-5EA6-451C-9460-D234100E510F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81858" y="3516538"/>
          <a:ext cx="5302866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1433">
                  <a:extLst>
                    <a:ext uri="{9D8B030D-6E8A-4147-A177-3AD203B41FA5}">
                      <a16:colId xmlns:a16="http://schemas.microsoft.com/office/drawing/2014/main" val="4058026255"/>
                    </a:ext>
                  </a:extLst>
                </a:gridCol>
                <a:gridCol w="2651433">
                  <a:extLst>
                    <a:ext uri="{9D8B030D-6E8A-4147-A177-3AD203B41FA5}">
                      <a16:colId xmlns:a16="http://schemas.microsoft.com/office/drawing/2014/main" val="33131044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Retained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Not Retained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97593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52.20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48.07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8262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i="1" dirty="0"/>
                        <a:t>n</a:t>
                      </a:r>
                      <a:r>
                        <a:rPr lang="en-US" dirty="0"/>
                        <a:t> = 429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/>
                        <a:t>n</a:t>
                      </a:r>
                      <a:r>
                        <a:rPr lang="en-US" dirty="0"/>
                        <a:t> = 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703218"/>
                  </a:ext>
                </a:extLst>
              </a:tr>
            </a:tbl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51381352-D3FE-4887-944A-6220DB5817C3}"/>
              </a:ext>
            </a:extLst>
          </p:cNvPr>
          <p:cNvSpPr txBox="1"/>
          <p:nvPr/>
        </p:nvSpPr>
        <p:spPr>
          <a:xfrm>
            <a:off x="281857" y="3109107"/>
            <a:ext cx="5302868" cy="377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accent2"/>
                </a:solidFill>
              </a:rPr>
              <a:t>College Reputation Orientation**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DE1E93F-2200-4DF2-B384-6A728FE9A5BC}"/>
              </a:ext>
            </a:extLst>
          </p:cNvPr>
          <p:cNvSpPr txBox="1"/>
          <p:nvPr/>
        </p:nvSpPr>
        <p:spPr>
          <a:xfrm>
            <a:off x="420328" y="4663592"/>
            <a:ext cx="502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**t</a:t>
            </a:r>
            <a:r>
              <a:rPr lang="en-US" dirty="0"/>
              <a:t>(462) = 3.07, </a:t>
            </a:r>
            <a:r>
              <a:rPr lang="en-US" i="1" dirty="0"/>
              <a:t>p</a:t>
            </a:r>
            <a:r>
              <a:rPr lang="en-US" dirty="0"/>
              <a:t>&lt;.01, </a:t>
            </a:r>
            <a:r>
              <a:rPr lang="en-US" i="1" dirty="0"/>
              <a:t>d</a:t>
            </a:r>
            <a:r>
              <a:rPr lang="en-US" dirty="0"/>
              <a:t> = .54</a:t>
            </a:r>
          </a:p>
        </p:txBody>
      </p:sp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3F46A300-A7F4-4D1C-AB92-6A1D111F14B3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607278" y="3516538"/>
          <a:ext cx="5302866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1433">
                  <a:extLst>
                    <a:ext uri="{9D8B030D-6E8A-4147-A177-3AD203B41FA5}">
                      <a16:colId xmlns:a16="http://schemas.microsoft.com/office/drawing/2014/main" val="4058026255"/>
                    </a:ext>
                  </a:extLst>
                </a:gridCol>
                <a:gridCol w="2651433">
                  <a:extLst>
                    <a:ext uri="{9D8B030D-6E8A-4147-A177-3AD203B41FA5}">
                      <a16:colId xmlns:a16="http://schemas.microsoft.com/office/drawing/2014/main" val="33131044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Retained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Not Retained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97593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52.31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49.44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8262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i="1" dirty="0"/>
                        <a:t>n</a:t>
                      </a:r>
                      <a:r>
                        <a:rPr lang="en-US" dirty="0"/>
                        <a:t> = 425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/>
                        <a:t>n</a:t>
                      </a:r>
                      <a:r>
                        <a:rPr lang="en-US" dirty="0"/>
                        <a:t> = 34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6890094"/>
                  </a:ext>
                </a:extLst>
              </a:tr>
            </a:tbl>
          </a:graphicData>
        </a:graphic>
      </p:graphicFrame>
      <p:sp>
        <p:nvSpPr>
          <p:cNvPr id="20" name="TextBox 19">
            <a:extLst>
              <a:ext uri="{FF2B5EF4-FFF2-40B4-BE49-F238E27FC236}">
                <a16:creationId xmlns:a16="http://schemas.microsoft.com/office/drawing/2014/main" id="{0B7000C0-3F42-472C-92CC-8A47AE3CCAB8}"/>
              </a:ext>
            </a:extLst>
          </p:cNvPr>
          <p:cNvSpPr txBox="1"/>
          <p:nvPr/>
        </p:nvSpPr>
        <p:spPr>
          <a:xfrm>
            <a:off x="6607277" y="3109107"/>
            <a:ext cx="5302868" cy="377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accent2"/>
                </a:solidFill>
              </a:rPr>
              <a:t>Likelihood of College Involvement*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8B5D762-26F9-4486-B327-0F354A44700E}"/>
              </a:ext>
            </a:extLst>
          </p:cNvPr>
          <p:cNvSpPr txBox="1"/>
          <p:nvPr/>
        </p:nvSpPr>
        <p:spPr>
          <a:xfrm>
            <a:off x="6745748" y="4663592"/>
            <a:ext cx="502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*t</a:t>
            </a:r>
            <a:r>
              <a:rPr lang="en-US" dirty="0"/>
              <a:t>(457) = 2.22, </a:t>
            </a:r>
            <a:r>
              <a:rPr lang="en-US" i="1" dirty="0"/>
              <a:t>p</a:t>
            </a:r>
            <a:r>
              <a:rPr lang="en-US" dirty="0"/>
              <a:t>&lt;.05, </a:t>
            </a:r>
            <a:r>
              <a:rPr lang="en-US" i="1" dirty="0"/>
              <a:t>d</a:t>
            </a:r>
            <a:r>
              <a:rPr lang="en-US" dirty="0"/>
              <a:t> = .40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E21D718-AD4F-4E75-9392-D26F0D5D9524}"/>
              </a:ext>
            </a:extLst>
          </p:cNvPr>
          <p:cNvSpPr txBox="1"/>
          <p:nvPr/>
        </p:nvSpPr>
        <p:spPr>
          <a:xfrm>
            <a:off x="3815320" y="4663592"/>
            <a:ext cx="12250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chemeClr val="accent2"/>
                </a:solidFill>
              </a:rPr>
              <a:t>(Medium)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7361B8C-46B5-4786-824D-0F1C55F34F68}"/>
              </a:ext>
            </a:extLst>
          </p:cNvPr>
          <p:cNvSpPr txBox="1"/>
          <p:nvPr/>
        </p:nvSpPr>
        <p:spPr>
          <a:xfrm>
            <a:off x="10066300" y="4658554"/>
            <a:ext cx="18950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chemeClr val="accent2"/>
                </a:solidFill>
              </a:rPr>
              <a:t>(Small-Medium)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58A5777-DAC9-47F7-99B9-F46DCEE712DB}"/>
              </a:ext>
            </a:extLst>
          </p:cNvPr>
          <p:cNvSpPr txBox="1"/>
          <p:nvPr/>
        </p:nvSpPr>
        <p:spPr>
          <a:xfrm>
            <a:off x="163938" y="5775492"/>
            <a:ext cx="8527778" cy="923330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Key Finding:</a:t>
            </a:r>
            <a:endParaRPr lang="en-US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Students who stay at Hope after their first year have higher scores on College Reputation Orientation and Likelihood of College Involvement when they enter Hope</a:t>
            </a:r>
          </a:p>
        </p:txBody>
      </p:sp>
    </p:spTree>
    <p:extLst>
      <p:ext uri="{BB962C8B-B14F-4D97-AF65-F5344CB8AC3E}">
        <p14:creationId xmlns:p14="http://schemas.microsoft.com/office/powerpoint/2010/main" val="2322529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20" grpId="0"/>
      <p:bldP spid="21" grpId="0"/>
      <p:bldP spid="10" grpId="0"/>
      <p:bldP spid="11" grpId="0"/>
      <p:bldP spid="1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Predicting Student Success: Long-Term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97794"/>
            <a:ext cx="10515600" cy="4579169"/>
          </a:xfrm>
        </p:spPr>
        <p:txBody>
          <a:bodyPr>
            <a:normAutofit/>
          </a:bodyPr>
          <a:lstStyle/>
          <a:p>
            <a:r>
              <a:rPr lang="en-US" dirty="0"/>
              <a:t>Do students who stay at Hope from Year 1 to Year 2 score differently on any of the CIRP constructs compared to those who leave?</a:t>
            </a:r>
          </a:p>
        </p:txBody>
      </p:sp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3F46A300-A7F4-4D1C-AB92-6A1D111F14B3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444567" y="3516538"/>
          <a:ext cx="5302866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1433">
                  <a:extLst>
                    <a:ext uri="{9D8B030D-6E8A-4147-A177-3AD203B41FA5}">
                      <a16:colId xmlns:a16="http://schemas.microsoft.com/office/drawing/2014/main" val="4058026255"/>
                    </a:ext>
                  </a:extLst>
                </a:gridCol>
                <a:gridCol w="2651433">
                  <a:extLst>
                    <a:ext uri="{9D8B030D-6E8A-4147-A177-3AD203B41FA5}">
                      <a16:colId xmlns:a16="http://schemas.microsoft.com/office/drawing/2014/main" val="33131044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Retained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Not Retained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97593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53.88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50.40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8262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i="1" dirty="0"/>
                        <a:t>n</a:t>
                      </a:r>
                      <a:r>
                        <a:rPr lang="en-US" dirty="0"/>
                        <a:t> = 451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/>
                        <a:t>n</a:t>
                      </a:r>
                      <a:r>
                        <a:rPr lang="en-US" dirty="0"/>
                        <a:t> = 36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1748384"/>
                  </a:ext>
                </a:extLst>
              </a:tr>
            </a:tbl>
          </a:graphicData>
        </a:graphic>
      </p:graphicFrame>
      <p:sp>
        <p:nvSpPr>
          <p:cNvPr id="20" name="TextBox 19">
            <a:extLst>
              <a:ext uri="{FF2B5EF4-FFF2-40B4-BE49-F238E27FC236}">
                <a16:creationId xmlns:a16="http://schemas.microsoft.com/office/drawing/2014/main" id="{0B7000C0-3F42-472C-92CC-8A47AE3CCAB8}"/>
              </a:ext>
            </a:extLst>
          </p:cNvPr>
          <p:cNvSpPr txBox="1"/>
          <p:nvPr/>
        </p:nvSpPr>
        <p:spPr>
          <a:xfrm>
            <a:off x="3444566" y="3109107"/>
            <a:ext cx="5302868" cy="377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accent2"/>
                </a:solidFill>
              </a:rPr>
              <a:t>Civic Engagement*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8B5D762-26F9-4486-B327-0F354A44700E}"/>
              </a:ext>
            </a:extLst>
          </p:cNvPr>
          <p:cNvSpPr txBox="1"/>
          <p:nvPr/>
        </p:nvSpPr>
        <p:spPr>
          <a:xfrm>
            <a:off x="3583037" y="4658554"/>
            <a:ext cx="502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*t</a:t>
            </a:r>
            <a:r>
              <a:rPr lang="en-US" dirty="0"/>
              <a:t>(485) = 2.35, </a:t>
            </a:r>
            <a:r>
              <a:rPr lang="en-US" i="1" dirty="0"/>
              <a:t>p</a:t>
            </a:r>
            <a:r>
              <a:rPr lang="en-US" dirty="0"/>
              <a:t>&lt;.05, </a:t>
            </a:r>
            <a:r>
              <a:rPr lang="en-US" i="1" dirty="0"/>
              <a:t>d</a:t>
            </a:r>
            <a:r>
              <a:rPr lang="en-US" dirty="0"/>
              <a:t> = .41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34CE82B-A82F-4334-AF28-C7C9C3F03EAB}"/>
              </a:ext>
            </a:extLst>
          </p:cNvPr>
          <p:cNvSpPr txBox="1"/>
          <p:nvPr/>
        </p:nvSpPr>
        <p:spPr>
          <a:xfrm>
            <a:off x="6831836" y="4658554"/>
            <a:ext cx="18950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chemeClr val="accent2"/>
                </a:solidFill>
              </a:rPr>
              <a:t>(Small-Medium)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552DEDB-55A3-4243-9934-022888589B69}"/>
              </a:ext>
            </a:extLst>
          </p:cNvPr>
          <p:cNvSpPr txBox="1"/>
          <p:nvPr/>
        </p:nvSpPr>
        <p:spPr>
          <a:xfrm>
            <a:off x="163938" y="5775492"/>
            <a:ext cx="7534720" cy="923330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Key Finding:</a:t>
            </a:r>
            <a:endParaRPr lang="en-US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Students who stay at Hope after their first year have higher scores on Civic Engagement when they enter Hope</a:t>
            </a:r>
          </a:p>
        </p:txBody>
      </p:sp>
    </p:spTree>
    <p:extLst>
      <p:ext uri="{BB962C8B-B14F-4D97-AF65-F5344CB8AC3E}">
        <p14:creationId xmlns:p14="http://schemas.microsoft.com/office/powerpoint/2010/main" val="483912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Predicting Student Success: Summary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BAA506F-1731-4E6B-83E6-09E723021F42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94968" y="1376587"/>
          <a:ext cx="11602068" cy="441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3367">
                  <a:extLst>
                    <a:ext uri="{9D8B030D-6E8A-4147-A177-3AD203B41FA5}">
                      <a16:colId xmlns:a16="http://schemas.microsoft.com/office/drawing/2014/main" val="1946897477"/>
                    </a:ext>
                  </a:extLst>
                </a:gridCol>
                <a:gridCol w="1710813">
                  <a:extLst>
                    <a:ext uri="{9D8B030D-6E8A-4147-A177-3AD203B41FA5}">
                      <a16:colId xmlns:a16="http://schemas.microsoft.com/office/drawing/2014/main" val="4025926361"/>
                    </a:ext>
                  </a:extLst>
                </a:gridCol>
                <a:gridCol w="1759975">
                  <a:extLst>
                    <a:ext uri="{9D8B030D-6E8A-4147-A177-3AD203B41FA5}">
                      <a16:colId xmlns:a16="http://schemas.microsoft.com/office/drawing/2014/main" val="3275888577"/>
                    </a:ext>
                  </a:extLst>
                </a:gridCol>
                <a:gridCol w="1799303">
                  <a:extLst>
                    <a:ext uri="{9D8B030D-6E8A-4147-A177-3AD203B41FA5}">
                      <a16:colId xmlns:a16="http://schemas.microsoft.com/office/drawing/2014/main" val="3621705633"/>
                    </a:ext>
                  </a:extLst>
                </a:gridCol>
                <a:gridCol w="1809135">
                  <a:extLst>
                    <a:ext uri="{9D8B030D-6E8A-4147-A177-3AD203B41FA5}">
                      <a16:colId xmlns:a16="http://schemas.microsoft.com/office/drawing/2014/main" val="2766147075"/>
                    </a:ext>
                  </a:extLst>
                </a:gridCol>
                <a:gridCol w="1789475">
                  <a:extLst>
                    <a:ext uri="{9D8B030D-6E8A-4147-A177-3AD203B41FA5}">
                      <a16:colId xmlns:a16="http://schemas.microsoft.com/office/drawing/2014/main" val="42898101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Predicted 1</a:t>
                      </a:r>
                      <a:r>
                        <a:rPr lang="en-US" baseline="30000" dirty="0"/>
                        <a:t>st</a:t>
                      </a:r>
                      <a:r>
                        <a:rPr lang="en-US" dirty="0"/>
                        <a:t>-Sem. GPA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Predicted 1</a:t>
                      </a:r>
                      <a:r>
                        <a:rPr lang="en-US" baseline="30000" dirty="0"/>
                        <a:t>st</a:t>
                      </a:r>
                      <a:r>
                        <a:rPr lang="en-US" dirty="0"/>
                        <a:t>-Sem. GPA above HS GPA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Predicted Current GPA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Predicted Current GPA above HS GPA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Predicted Year 1 to Year 2 Retention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09454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Habits of Mind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22283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Academic Self-Concept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76121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Social Self-Concept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46226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Pluralistic Orientation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73431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Social Agency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87191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College Reputation Orientation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6086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Likelihood of College Involvement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96200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Civic Engagement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229886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2F6E3910-26F0-45E8-A11D-E8DDA5488E3E}"/>
              </a:ext>
            </a:extLst>
          </p:cNvPr>
          <p:cNvSpPr/>
          <p:nvPr/>
        </p:nvSpPr>
        <p:spPr>
          <a:xfrm>
            <a:off x="658761" y="6164826"/>
            <a:ext cx="1120878" cy="34412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3CA6AE7-E780-42E7-8AD3-EAC30AC2A308}"/>
              </a:ext>
            </a:extLst>
          </p:cNvPr>
          <p:cNvSpPr txBox="1"/>
          <p:nvPr/>
        </p:nvSpPr>
        <p:spPr>
          <a:xfrm>
            <a:off x="1779639" y="6149455"/>
            <a:ext cx="45031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= Statistically Significant Predictor</a:t>
            </a:r>
          </a:p>
        </p:txBody>
      </p:sp>
    </p:spTree>
    <p:extLst>
      <p:ext uri="{BB962C8B-B14F-4D97-AF65-F5344CB8AC3E}">
        <p14:creationId xmlns:p14="http://schemas.microsoft.com/office/powerpoint/2010/main" val="1010444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906449" y="43732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236" y="1484741"/>
            <a:ext cx="10855564" cy="4692222"/>
          </a:xfrm>
        </p:spPr>
        <p:txBody>
          <a:bodyPr>
            <a:normAutofit lnSpcReduction="10000"/>
          </a:bodyPr>
          <a:lstStyle/>
          <a:p>
            <a:pPr lvl="0"/>
            <a:r>
              <a:rPr lang="en-US" sz="2400" dirty="0" smtClean="0"/>
              <a:t>Hope </a:t>
            </a:r>
            <a:r>
              <a:rPr lang="en-US" sz="2400" dirty="0"/>
              <a:t>consistently scores above our comparison group in most CIRP constructs</a:t>
            </a:r>
            <a:r>
              <a:rPr lang="en-US" sz="2400" dirty="0" smtClean="0"/>
              <a:t>.</a:t>
            </a:r>
          </a:p>
          <a:p>
            <a:pPr marL="0" lvl="0" indent="0">
              <a:buNone/>
            </a:pPr>
            <a:endParaRPr lang="en-US" sz="800" dirty="0"/>
          </a:p>
          <a:p>
            <a:pPr lvl="0"/>
            <a:r>
              <a:rPr lang="en-US" sz="2400" dirty="0"/>
              <a:t>Overall scores for Hope students increased from 2014 to 2020 in the constructs of </a:t>
            </a:r>
            <a:r>
              <a:rPr lang="en-US" sz="2400" i="1" dirty="0"/>
              <a:t>Social Agency</a:t>
            </a:r>
            <a:r>
              <a:rPr lang="en-US" sz="2400" dirty="0"/>
              <a:t>, </a:t>
            </a:r>
            <a:r>
              <a:rPr lang="en-US" sz="2400" i="1" dirty="0"/>
              <a:t>Civic Engagement</a:t>
            </a:r>
            <a:r>
              <a:rPr lang="en-US" sz="2400" dirty="0"/>
              <a:t>, and </a:t>
            </a:r>
            <a:r>
              <a:rPr lang="en-US" sz="2400" i="1" dirty="0"/>
              <a:t>College Reputation Orientation</a:t>
            </a:r>
            <a:r>
              <a:rPr lang="en-US" sz="2400" dirty="0" smtClean="0"/>
              <a:t>.</a:t>
            </a:r>
          </a:p>
          <a:p>
            <a:pPr marL="0" lvl="0" indent="0">
              <a:buNone/>
            </a:pPr>
            <a:endParaRPr lang="en-US" sz="800" dirty="0"/>
          </a:p>
          <a:p>
            <a:pPr lvl="0"/>
            <a:r>
              <a:rPr lang="en-US" sz="2400" dirty="0"/>
              <a:t>Hope’s largest score increase from 2014 to 2020 is in </a:t>
            </a:r>
            <a:r>
              <a:rPr lang="en-US" sz="2400" i="1" dirty="0"/>
              <a:t>Civic Engagement</a:t>
            </a:r>
            <a:r>
              <a:rPr lang="en-US" sz="2400" dirty="0"/>
              <a:t> with the greatest decrease </a:t>
            </a:r>
            <a:r>
              <a:rPr lang="en-US" sz="2400" dirty="0" smtClean="0"/>
              <a:t>in mean in the </a:t>
            </a:r>
            <a:r>
              <a:rPr lang="en-US" sz="2400" i="1" dirty="0"/>
              <a:t>Habits of </a:t>
            </a:r>
            <a:r>
              <a:rPr lang="en-US" sz="2400" i="1" dirty="0" smtClean="0"/>
              <a:t>Mind </a:t>
            </a:r>
            <a:r>
              <a:rPr lang="en-US" sz="2400" dirty="0" smtClean="0"/>
              <a:t>construct.</a:t>
            </a:r>
          </a:p>
          <a:p>
            <a:pPr marL="0" lvl="0" indent="0">
              <a:buNone/>
            </a:pPr>
            <a:endParaRPr lang="en-US" sz="800" dirty="0"/>
          </a:p>
          <a:p>
            <a:pPr lvl="0"/>
            <a:r>
              <a:rPr lang="en-US" sz="2400" dirty="0"/>
              <a:t>Students completing the CIRP Survey in 2020 were entering college during a period of converging crises and change, including the pandemic, that </a:t>
            </a:r>
            <a:r>
              <a:rPr lang="en-US" sz="2400" dirty="0" smtClean="0"/>
              <a:t>may or may not </a:t>
            </a:r>
            <a:r>
              <a:rPr lang="en-US" sz="2400" dirty="0"/>
              <a:t>have influenced observed increases in the Civic Engagement construct or other construct changes.   </a:t>
            </a:r>
          </a:p>
          <a:p>
            <a:endParaRPr lang="en-US" b="1" dirty="0"/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0504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</a:t>
            </a:r>
            <a:r>
              <a:rPr lang="en-US" dirty="0" smtClean="0"/>
              <a:t>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235" y="1484742"/>
            <a:ext cx="10855565" cy="4692222"/>
          </a:xfrm>
        </p:spPr>
        <p:txBody>
          <a:bodyPr>
            <a:normAutofit/>
          </a:bodyPr>
          <a:lstStyle/>
          <a:p>
            <a:pPr lvl="0"/>
            <a:r>
              <a:rPr lang="en-US" sz="2400" dirty="0"/>
              <a:t>Construct scores that are consistently predictors of Hope student success are </a:t>
            </a:r>
            <a:r>
              <a:rPr lang="en-US" sz="2400" i="1" dirty="0"/>
              <a:t>Academic Self-Concept </a:t>
            </a:r>
            <a:r>
              <a:rPr lang="en-US" sz="2400" dirty="0"/>
              <a:t>and </a:t>
            </a:r>
            <a:r>
              <a:rPr lang="en-US" sz="2400" i="1" dirty="0"/>
              <a:t>Likelihood of College Involvement</a:t>
            </a:r>
            <a:r>
              <a:rPr lang="en-US" sz="2400" dirty="0"/>
              <a:t>, however, the Hope mean scores for both of these constructs decreased from 2014 to 2020</a:t>
            </a:r>
            <a:r>
              <a:rPr lang="en-US" sz="2400" dirty="0" smtClean="0"/>
              <a:t>.</a:t>
            </a:r>
          </a:p>
          <a:p>
            <a:pPr marL="0" lvl="0" indent="0">
              <a:buNone/>
            </a:pPr>
            <a:endParaRPr lang="en-US" sz="900" dirty="0"/>
          </a:p>
          <a:p>
            <a:pPr lvl="0"/>
            <a:r>
              <a:rPr lang="en-US" sz="2400" dirty="0"/>
              <a:t>The two constructs with the greatest difference in scores for Hope men and women are also these same two predictors of student success: </a:t>
            </a:r>
            <a:r>
              <a:rPr lang="en-US" sz="2400" i="1" dirty="0"/>
              <a:t>Academic Self-Concept </a:t>
            </a:r>
            <a:r>
              <a:rPr lang="en-US" sz="2400" dirty="0"/>
              <a:t>(men 52.4, women 49.6) and </a:t>
            </a:r>
            <a:r>
              <a:rPr lang="en-US" sz="2400" i="1" dirty="0"/>
              <a:t>Likelihood of College Involvement </a:t>
            </a:r>
            <a:r>
              <a:rPr lang="en-US" sz="2400" dirty="0"/>
              <a:t>(men 48.8 and women 53.7</a:t>
            </a:r>
            <a:r>
              <a:rPr lang="en-US" sz="2400" dirty="0" smtClean="0"/>
              <a:t>).</a:t>
            </a:r>
          </a:p>
          <a:p>
            <a:pPr marL="0" lvl="0" indent="0">
              <a:buNone/>
            </a:pPr>
            <a:endParaRPr lang="en-US" sz="900" dirty="0"/>
          </a:p>
          <a:p>
            <a:pPr lvl="0"/>
            <a:r>
              <a:rPr lang="en-US" sz="2400" dirty="0"/>
              <a:t>While the naturally-occurring relationships between the CIRP constructs and the short- and long-term student success measures tended to be small, interventions focused on strengthening construct effect on student success could be a starting point to consider.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12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906449" y="43732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Discussion, conversation, questions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Who at Hope College (positions or departments) would benefit from the information shared today?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Thinking about your own work at Hope, how might you use what you’ve learned today?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How might data from this survey continuously inform decisions to benefit Hope students?</a:t>
            </a:r>
          </a:p>
        </p:txBody>
      </p:sp>
    </p:spTree>
    <p:extLst>
      <p:ext uri="{BB962C8B-B14F-4D97-AF65-F5344CB8AC3E}">
        <p14:creationId xmlns:p14="http://schemas.microsoft.com/office/powerpoint/2010/main" val="1947866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Shape 509"/>
          <p:cNvGrpSpPr>
            <a:grpSpLocks noChangeAspect="1"/>
          </p:cNvGrpSpPr>
          <p:nvPr/>
        </p:nvGrpSpPr>
        <p:grpSpPr>
          <a:xfrm>
            <a:off x="9280765" y="1362074"/>
            <a:ext cx="2156188" cy="2089305"/>
            <a:chOff x="3936375" y="3703750"/>
            <a:chExt cx="453050" cy="332175"/>
          </a:xfrm>
          <a:solidFill>
            <a:schemeClr val="accent2"/>
          </a:solidFill>
        </p:grpSpPr>
        <p:sp>
          <p:nvSpPr>
            <p:cNvPr id="5" name="Shape 510"/>
            <p:cNvSpPr/>
            <p:nvPr/>
          </p:nvSpPr>
          <p:spPr>
            <a:xfrm>
              <a:off x="3936375" y="3703750"/>
              <a:ext cx="453050" cy="332175"/>
            </a:xfrm>
            <a:custGeom>
              <a:avLst/>
              <a:gdLst/>
              <a:ahLst/>
              <a:cxnLst/>
              <a:rect l="0" t="0" r="0" b="0"/>
              <a:pathLst>
                <a:path w="18122" h="13287" extrusionOk="0">
                  <a:moveTo>
                    <a:pt x="366" y="0"/>
                  </a:moveTo>
                  <a:lnTo>
                    <a:pt x="293" y="49"/>
                  </a:lnTo>
                  <a:lnTo>
                    <a:pt x="195" y="74"/>
                  </a:lnTo>
                  <a:lnTo>
                    <a:pt x="122" y="147"/>
                  </a:lnTo>
                  <a:lnTo>
                    <a:pt x="73" y="220"/>
                  </a:lnTo>
                  <a:lnTo>
                    <a:pt x="24" y="293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12798"/>
                  </a:lnTo>
                  <a:lnTo>
                    <a:pt x="0" y="12896"/>
                  </a:lnTo>
                  <a:lnTo>
                    <a:pt x="24" y="12993"/>
                  </a:lnTo>
                  <a:lnTo>
                    <a:pt x="73" y="13067"/>
                  </a:lnTo>
                  <a:lnTo>
                    <a:pt x="122" y="13140"/>
                  </a:lnTo>
                  <a:lnTo>
                    <a:pt x="195" y="13213"/>
                  </a:lnTo>
                  <a:lnTo>
                    <a:pt x="293" y="13238"/>
                  </a:lnTo>
                  <a:lnTo>
                    <a:pt x="366" y="13287"/>
                  </a:lnTo>
                  <a:lnTo>
                    <a:pt x="17756" y="13287"/>
                  </a:lnTo>
                  <a:lnTo>
                    <a:pt x="17829" y="13238"/>
                  </a:lnTo>
                  <a:lnTo>
                    <a:pt x="17927" y="13213"/>
                  </a:lnTo>
                  <a:lnTo>
                    <a:pt x="18000" y="13140"/>
                  </a:lnTo>
                  <a:lnTo>
                    <a:pt x="18049" y="13067"/>
                  </a:lnTo>
                  <a:lnTo>
                    <a:pt x="18098" y="12993"/>
                  </a:lnTo>
                  <a:lnTo>
                    <a:pt x="18122" y="12896"/>
                  </a:lnTo>
                  <a:lnTo>
                    <a:pt x="18122" y="12798"/>
                  </a:lnTo>
                  <a:lnTo>
                    <a:pt x="18122" y="12700"/>
                  </a:lnTo>
                  <a:lnTo>
                    <a:pt x="18098" y="12603"/>
                  </a:lnTo>
                  <a:lnTo>
                    <a:pt x="18049" y="12529"/>
                  </a:lnTo>
                  <a:lnTo>
                    <a:pt x="18000" y="12456"/>
                  </a:lnTo>
                  <a:lnTo>
                    <a:pt x="17927" y="12383"/>
                  </a:lnTo>
                  <a:lnTo>
                    <a:pt x="17829" y="12358"/>
                  </a:lnTo>
                  <a:lnTo>
                    <a:pt x="17756" y="12310"/>
                  </a:lnTo>
                  <a:lnTo>
                    <a:pt x="977" y="12310"/>
                  </a:lnTo>
                  <a:lnTo>
                    <a:pt x="977" y="489"/>
                  </a:lnTo>
                  <a:lnTo>
                    <a:pt x="953" y="391"/>
                  </a:lnTo>
                  <a:lnTo>
                    <a:pt x="928" y="293"/>
                  </a:lnTo>
                  <a:lnTo>
                    <a:pt x="879" y="220"/>
                  </a:lnTo>
                  <a:lnTo>
                    <a:pt x="830" y="147"/>
                  </a:lnTo>
                  <a:lnTo>
                    <a:pt x="757" y="74"/>
                  </a:lnTo>
                  <a:lnTo>
                    <a:pt x="659" y="49"/>
                  </a:lnTo>
                  <a:lnTo>
                    <a:pt x="58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Shape 511"/>
            <p:cNvSpPr/>
            <p:nvPr/>
          </p:nvSpPr>
          <p:spPr>
            <a:xfrm>
              <a:off x="3988875" y="3864325"/>
              <a:ext cx="77575" cy="133125"/>
            </a:xfrm>
            <a:custGeom>
              <a:avLst/>
              <a:gdLst/>
              <a:ahLst/>
              <a:cxnLst/>
              <a:rect l="0" t="0" r="0" b="0"/>
              <a:pathLst>
                <a:path w="3103" h="5325" extrusionOk="0">
                  <a:moveTo>
                    <a:pt x="489" y="1"/>
                  </a:moveTo>
                  <a:lnTo>
                    <a:pt x="391" y="25"/>
                  </a:lnTo>
                  <a:lnTo>
                    <a:pt x="294" y="50"/>
                  </a:lnTo>
                  <a:lnTo>
                    <a:pt x="196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25" y="294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5325"/>
                  </a:lnTo>
                  <a:lnTo>
                    <a:pt x="3102" y="5325"/>
                  </a:lnTo>
                  <a:lnTo>
                    <a:pt x="3102" y="489"/>
                  </a:lnTo>
                  <a:lnTo>
                    <a:pt x="3102" y="391"/>
                  </a:lnTo>
                  <a:lnTo>
                    <a:pt x="3053" y="294"/>
                  </a:lnTo>
                  <a:lnTo>
                    <a:pt x="3029" y="220"/>
                  </a:lnTo>
                  <a:lnTo>
                    <a:pt x="2956" y="147"/>
                  </a:lnTo>
                  <a:lnTo>
                    <a:pt x="2882" y="98"/>
                  </a:lnTo>
                  <a:lnTo>
                    <a:pt x="2809" y="50"/>
                  </a:lnTo>
                  <a:lnTo>
                    <a:pt x="2711" y="25"/>
                  </a:lnTo>
                  <a:lnTo>
                    <a:pt x="2614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Shape 512"/>
            <p:cNvSpPr/>
            <p:nvPr/>
          </p:nvSpPr>
          <p:spPr>
            <a:xfrm>
              <a:off x="4259350" y="3864325"/>
              <a:ext cx="77575" cy="133125"/>
            </a:xfrm>
            <a:custGeom>
              <a:avLst/>
              <a:gdLst/>
              <a:ahLst/>
              <a:cxnLst/>
              <a:rect l="0" t="0" r="0" b="0"/>
              <a:pathLst>
                <a:path w="3103" h="5325" extrusionOk="0">
                  <a:moveTo>
                    <a:pt x="489" y="1"/>
                  </a:moveTo>
                  <a:lnTo>
                    <a:pt x="392" y="25"/>
                  </a:lnTo>
                  <a:lnTo>
                    <a:pt x="294" y="50"/>
                  </a:lnTo>
                  <a:lnTo>
                    <a:pt x="221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4"/>
                  </a:lnTo>
                  <a:lnTo>
                    <a:pt x="1" y="391"/>
                  </a:lnTo>
                  <a:lnTo>
                    <a:pt x="1" y="489"/>
                  </a:lnTo>
                  <a:lnTo>
                    <a:pt x="1" y="5325"/>
                  </a:lnTo>
                  <a:lnTo>
                    <a:pt x="3103" y="5325"/>
                  </a:lnTo>
                  <a:lnTo>
                    <a:pt x="3103" y="489"/>
                  </a:lnTo>
                  <a:lnTo>
                    <a:pt x="3103" y="391"/>
                  </a:lnTo>
                  <a:lnTo>
                    <a:pt x="3078" y="294"/>
                  </a:lnTo>
                  <a:lnTo>
                    <a:pt x="3029" y="220"/>
                  </a:lnTo>
                  <a:lnTo>
                    <a:pt x="2956" y="147"/>
                  </a:lnTo>
                  <a:lnTo>
                    <a:pt x="2907" y="98"/>
                  </a:lnTo>
                  <a:lnTo>
                    <a:pt x="2810" y="50"/>
                  </a:lnTo>
                  <a:lnTo>
                    <a:pt x="2712" y="25"/>
                  </a:lnTo>
                  <a:lnTo>
                    <a:pt x="2614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Shape 513"/>
            <p:cNvSpPr/>
            <p:nvPr/>
          </p:nvSpPr>
          <p:spPr>
            <a:xfrm>
              <a:off x="4078625" y="3717800"/>
              <a:ext cx="77575" cy="279650"/>
            </a:xfrm>
            <a:custGeom>
              <a:avLst/>
              <a:gdLst/>
              <a:ahLst/>
              <a:cxnLst/>
              <a:rect l="0" t="0" r="0" b="0"/>
              <a:pathLst>
                <a:path w="3103" h="11186" extrusionOk="0">
                  <a:moveTo>
                    <a:pt x="489" y="0"/>
                  </a:moveTo>
                  <a:lnTo>
                    <a:pt x="391" y="25"/>
                  </a:lnTo>
                  <a:lnTo>
                    <a:pt x="294" y="49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1" y="391"/>
                  </a:lnTo>
                  <a:lnTo>
                    <a:pt x="1" y="489"/>
                  </a:lnTo>
                  <a:lnTo>
                    <a:pt x="1" y="11186"/>
                  </a:lnTo>
                  <a:lnTo>
                    <a:pt x="3102" y="11186"/>
                  </a:lnTo>
                  <a:lnTo>
                    <a:pt x="3102" y="489"/>
                  </a:lnTo>
                  <a:lnTo>
                    <a:pt x="3102" y="391"/>
                  </a:lnTo>
                  <a:lnTo>
                    <a:pt x="3078" y="293"/>
                  </a:lnTo>
                  <a:lnTo>
                    <a:pt x="3029" y="220"/>
                  </a:lnTo>
                  <a:lnTo>
                    <a:pt x="2956" y="147"/>
                  </a:lnTo>
                  <a:lnTo>
                    <a:pt x="2907" y="98"/>
                  </a:lnTo>
                  <a:lnTo>
                    <a:pt x="2809" y="49"/>
                  </a:lnTo>
                  <a:lnTo>
                    <a:pt x="2712" y="25"/>
                  </a:lnTo>
                  <a:lnTo>
                    <a:pt x="2614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Shape 514"/>
            <p:cNvSpPr/>
            <p:nvPr/>
          </p:nvSpPr>
          <p:spPr>
            <a:xfrm>
              <a:off x="4168375" y="3788625"/>
              <a:ext cx="78175" cy="208825"/>
            </a:xfrm>
            <a:custGeom>
              <a:avLst/>
              <a:gdLst/>
              <a:ahLst/>
              <a:cxnLst/>
              <a:rect l="0" t="0" r="0" b="0"/>
              <a:pathLst>
                <a:path w="3127" h="8353" extrusionOk="0">
                  <a:moveTo>
                    <a:pt x="489" y="0"/>
                  </a:moveTo>
                  <a:lnTo>
                    <a:pt x="392" y="25"/>
                  </a:lnTo>
                  <a:lnTo>
                    <a:pt x="318" y="49"/>
                  </a:lnTo>
                  <a:lnTo>
                    <a:pt x="221" y="98"/>
                  </a:lnTo>
                  <a:lnTo>
                    <a:pt x="147" y="147"/>
                  </a:lnTo>
                  <a:lnTo>
                    <a:pt x="99" y="220"/>
                  </a:lnTo>
                  <a:lnTo>
                    <a:pt x="50" y="293"/>
                  </a:lnTo>
                  <a:lnTo>
                    <a:pt x="25" y="391"/>
                  </a:lnTo>
                  <a:lnTo>
                    <a:pt x="1" y="489"/>
                  </a:lnTo>
                  <a:lnTo>
                    <a:pt x="1" y="8353"/>
                  </a:lnTo>
                  <a:lnTo>
                    <a:pt x="3127" y="8353"/>
                  </a:lnTo>
                  <a:lnTo>
                    <a:pt x="3127" y="489"/>
                  </a:lnTo>
                  <a:lnTo>
                    <a:pt x="3103" y="391"/>
                  </a:lnTo>
                  <a:lnTo>
                    <a:pt x="3078" y="293"/>
                  </a:lnTo>
                  <a:lnTo>
                    <a:pt x="3029" y="220"/>
                  </a:lnTo>
                  <a:lnTo>
                    <a:pt x="2980" y="147"/>
                  </a:lnTo>
                  <a:lnTo>
                    <a:pt x="2907" y="98"/>
                  </a:lnTo>
                  <a:lnTo>
                    <a:pt x="2809" y="49"/>
                  </a:lnTo>
                  <a:lnTo>
                    <a:pt x="2736" y="25"/>
                  </a:lnTo>
                  <a:lnTo>
                    <a:pt x="2639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UCLA HERI CIRP </a:t>
            </a:r>
            <a:r>
              <a:rPr lang="en-US" dirty="0" smtClean="0"/>
              <a:t>Survey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4909" y="1362074"/>
            <a:ext cx="10872044" cy="474519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Provides data on incoming college students’ </a:t>
            </a:r>
          </a:p>
          <a:p>
            <a:pPr lvl="1"/>
            <a:r>
              <a:rPr lang="en-US" dirty="0"/>
              <a:t>background characteristics, </a:t>
            </a:r>
          </a:p>
          <a:p>
            <a:pPr lvl="1"/>
            <a:r>
              <a:rPr lang="en-US" dirty="0"/>
              <a:t>high school experiences, </a:t>
            </a:r>
          </a:p>
          <a:p>
            <a:pPr lvl="1"/>
            <a:r>
              <a:rPr lang="en-US" dirty="0"/>
              <a:t>attitudes, </a:t>
            </a:r>
          </a:p>
          <a:p>
            <a:pPr lvl="1"/>
            <a:r>
              <a:rPr lang="en-US" dirty="0"/>
              <a:t>behaviors, and </a:t>
            </a:r>
          </a:p>
          <a:p>
            <a:pPr lvl="1"/>
            <a:r>
              <a:rPr lang="en-US" dirty="0"/>
              <a:t>expectations for college. </a:t>
            </a:r>
          </a:p>
          <a:p>
            <a:pPr marL="0" indent="0">
              <a:buNone/>
            </a:pPr>
            <a:endParaRPr lang="en-US" sz="800" dirty="0"/>
          </a:p>
          <a:p>
            <a:r>
              <a:rPr lang="en-US" dirty="0"/>
              <a:t>Administered since 1966 to over 15 million incoming </a:t>
            </a:r>
          </a:p>
          <a:p>
            <a:pPr marL="0" indent="0">
              <a:buNone/>
            </a:pPr>
            <a:r>
              <a:rPr lang="en-US" dirty="0"/>
              <a:t>   students from 1,900+ institutions</a:t>
            </a:r>
          </a:p>
          <a:p>
            <a:pPr marL="0" indent="0">
              <a:buNone/>
            </a:pPr>
            <a:endParaRPr lang="en-US" sz="800" dirty="0"/>
          </a:p>
          <a:p>
            <a:r>
              <a:rPr lang="en-US" dirty="0"/>
              <a:t>Administered to incoming Hope students in 2014 (n=283) and 2020 (n=506)</a:t>
            </a:r>
          </a:p>
          <a:p>
            <a:pPr marL="0" indent="0">
              <a:buNone/>
            </a:pPr>
            <a:endParaRPr lang="en-US" sz="900" dirty="0"/>
          </a:p>
          <a:p>
            <a:pPr marL="0" indent="0">
              <a:buNone/>
            </a:pPr>
            <a:endParaRPr lang="en-US" sz="9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9352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CIRP Constructs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235" y="1484741"/>
            <a:ext cx="7597141" cy="4692222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dirty="0"/>
              <a:t>Habits of Mind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dirty="0"/>
              <a:t>  Academic Self-Concept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dirty="0"/>
              <a:t>    Social Self-Concept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dirty="0"/>
              <a:t>      Pluralistic Orientation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dirty="0"/>
              <a:t>        Social Agency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dirty="0"/>
              <a:t>          Civic Engagement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dirty="0"/>
              <a:t>            College Reputation Orientation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dirty="0"/>
              <a:t>              Likelihood of College Involvement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sz="400" dirty="0"/>
          </a:p>
        </p:txBody>
      </p:sp>
      <p:sp>
        <p:nvSpPr>
          <p:cNvPr id="4" name="TextBox 3"/>
          <p:cNvSpPr txBox="1"/>
          <p:nvPr/>
        </p:nvSpPr>
        <p:spPr>
          <a:xfrm>
            <a:off x="6210300" y="1874677"/>
            <a:ext cx="4295775" cy="221599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2400" dirty="0">
              <a:latin typeface="+mj-lt"/>
            </a:endParaRPr>
          </a:p>
          <a:p>
            <a:pPr algn="ctr"/>
            <a:r>
              <a:rPr lang="en-US" sz="2400" dirty="0">
                <a:latin typeface="+mj-lt"/>
              </a:rPr>
              <a:t>Individual survey items combined into 8 global measures (constructs) using Item Response Theory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7864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235" y="159178"/>
            <a:ext cx="3627940" cy="1325563"/>
          </a:xfrm>
        </p:spPr>
        <p:txBody>
          <a:bodyPr/>
          <a:lstStyle/>
          <a:p>
            <a:r>
              <a:rPr lang="en-US" dirty="0"/>
              <a:t>Habits of Mind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375633" y="403101"/>
            <a:ext cx="5552593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+mj-lt"/>
              </a:rPr>
              <a:t>A measure of the behaviors and traits associated with academic success and the foundation for lifelong learning. 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3274763" y="1237676"/>
            <a:ext cx="8653463" cy="4695825"/>
            <a:chOff x="1358049" y="1326526"/>
            <a:chExt cx="8653463" cy="4695825"/>
          </a:xfrm>
        </p:grpSpPr>
        <p:grpSp>
          <p:nvGrpSpPr>
            <p:cNvPr id="11" name="Group 10"/>
            <p:cNvGrpSpPr/>
            <p:nvPr/>
          </p:nvGrpSpPr>
          <p:grpSpPr>
            <a:xfrm>
              <a:off x="1358049" y="1326526"/>
              <a:ext cx="8653463" cy="4695825"/>
              <a:chOff x="1769268" y="1081087"/>
              <a:chExt cx="8653463" cy="4695825"/>
            </a:xfrm>
          </p:grpSpPr>
          <p:graphicFrame>
            <p:nvGraphicFramePr>
              <p:cNvPr id="9" name="Chart 8"/>
              <p:cNvGraphicFramePr>
                <a:graphicFrameLocks/>
              </p:cNvGraphicFramePr>
              <p:nvPr>
                <p:extLst/>
              </p:nvPr>
            </p:nvGraphicFramePr>
            <p:xfrm>
              <a:off x="1769268" y="1081087"/>
              <a:ext cx="8653463" cy="4695825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2"/>
              </a:graphicData>
            </a:graphic>
          </p:graphicFrame>
          <p:sp>
            <p:nvSpPr>
              <p:cNvPr id="5" name="Oval 4"/>
              <p:cNvSpPr/>
              <p:nvPr/>
            </p:nvSpPr>
            <p:spPr>
              <a:xfrm>
                <a:off x="2669670" y="2980928"/>
                <a:ext cx="326573" cy="326573"/>
              </a:xfrm>
              <a:prstGeom prst="ellipse">
                <a:avLst/>
              </a:prstGeom>
              <a:solidFill>
                <a:schemeClr val="bg2"/>
              </a:solidFill>
              <a:ln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2528412" y="3028798"/>
                <a:ext cx="609088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dirty="0"/>
                  <a:t>52.7%</a:t>
                </a:r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6713156" y="3000070"/>
                <a:ext cx="326573" cy="326573"/>
              </a:xfrm>
              <a:prstGeom prst="ellipse">
                <a:avLst/>
              </a:prstGeom>
              <a:solidFill>
                <a:schemeClr val="bg2"/>
              </a:solidFill>
              <a:ln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6571898" y="3047940"/>
                <a:ext cx="609088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dirty="0"/>
                  <a:t>51.0%</a:t>
                </a:r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9103195" y="3034524"/>
                <a:ext cx="326573" cy="326573"/>
              </a:xfrm>
              <a:prstGeom prst="ellipse">
                <a:avLst/>
              </a:prstGeom>
              <a:solidFill>
                <a:schemeClr val="bg2"/>
              </a:solidFill>
              <a:ln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8961937" y="3082394"/>
                <a:ext cx="609088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dirty="0"/>
                  <a:t>48.9%</a:t>
                </a:r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3485947" y="3014252"/>
                <a:ext cx="326573" cy="326573"/>
              </a:xfrm>
              <a:prstGeom prst="ellipse">
                <a:avLst/>
              </a:prstGeom>
              <a:solidFill>
                <a:schemeClr val="bg2"/>
              </a:solidFill>
              <a:ln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3344689" y="3062122"/>
                <a:ext cx="609088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dirty="0"/>
                  <a:t>52.6%</a:t>
                </a:r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3088823" y="2979340"/>
                <a:ext cx="326573" cy="326573"/>
              </a:xfrm>
              <a:prstGeom prst="ellipse">
                <a:avLst/>
              </a:prstGeom>
              <a:solidFill>
                <a:schemeClr val="bg2"/>
              </a:solidFill>
              <a:ln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2947565" y="3027210"/>
                <a:ext cx="609088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dirty="0"/>
                  <a:t>52.8%</a:t>
                </a:r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5092284" y="3050949"/>
                <a:ext cx="326573" cy="330769"/>
              </a:xfrm>
              <a:prstGeom prst="ellipse">
                <a:avLst/>
              </a:prstGeom>
              <a:solidFill>
                <a:schemeClr val="bg2"/>
              </a:solidFill>
              <a:ln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4951026" y="3103015"/>
                <a:ext cx="609088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dirty="0"/>
                  <a:t>49.8%</a:t>
                </a:r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5498992" y="3142627"/>
                <a:ext cx="326573" cy="326573"/>
              </a:xfrm>
              <a:prstGeom prst="ellipse">
                <a:avLst/>
              </a:prstGeom>
              <a:solidFill>
                <a:schemeClr val="bg2"/>
              </a:solidFill>
              <a:ln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5357734" y="3190497"/>
                <a:ext cx="609088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dirty="0"/>
                  <a:t>47.8%</a:t>
                </a:r>
              </a:p>
            </p:txBody>
          </p:sp>
          <p:sp>
            <p:nvSpPr>
              <p:cNvPr id="27" name="Oval 26"/>
              <p:cNvSpPr/>
              <p:nvPr/>
            </p:nvSpPr>
            <p:spPr>
              <a:xfrm>
                <a:off x="9525779" y="3149939"/>
                <a:ext cx="326573" cy="326573"/>
              </a:xfrm>
              <a:prstGeom prst="ellipse">
                <a:avLst/>
              </a:prstGeom>
              <a:solidFill>
                <a:schemeClr val="bg2"/>
              </a:solidFill>
              <a:ln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9384521" y="3197809"/>
                <a:ext cx="609088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dirty="0"/>
                  <a:t>47.6%</a:t>
                </a:r>
              </a:p>
            </p:txBody>
          </p:sp>
          <p:sp>
            <p:nvSpPr>
              <p:cNvPr id="29" name="Oval 28"/>
              <p:cNvSpPr/>
              <p:nvPr/>
            </p:nvSpPr>
            <p:spPr>
              <a:xfrm>
                <a:off x="4691933" y="3112945"/>
                <a:ext cx="326573" cy="326573"/>
              </a:xfrm>
              <a:prstGeom prst="ellipse">
                <a:avLst/>
              </a:prstGeom>
              <a:solidFill>
                <a:schemeClr val="bg2"/>
              </a:solidFill>
              <a:ln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4550675" y="3160815"/>
                <a:ext cx="609088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dirty="0"/>
                  <a:t>48.6%</a:t>
                </a:r>
              </a:p>
            </p:txBody>
          </p:sp>
          <p:sp>
            <p:nvSpPr>
              <p:cNvPr id="31" name="Oval 30"/>
              <p:cNvSpPr/>
              <p:nvPr/>
            </p:nvSpPr>
            <p:spPr>
              <a:xfrm>
                <a:off x="7115610" y="2991618"/>
                <a:ext cx="326573" cy="326573"/>
              </a:xfrm>
              <a:prstGeom prst="ellipse">
                <a:avLst/>
              </a:prstGeom>
              <a:solidFill>
                <a:schemeClr val="bg2"/>
              </a:solidFill>
              <a:ln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6974352" y="3039488"/>
                <a:ext cx="609088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dirty="0"/>
                  <a:t>51.1%</a:t>
                </a:r>
              </a:p>
            </p:txBody>
          </p:sp>
          <p:sp>
            <p:nvSpPr>
              <p:cNvPr id="33" name="Oval 32"/>
              <p:cNvSpPr/>
              <p:nvPr/>
            </p:nvSpPr>
            <p:spPr>
              <a:xfrm>
                <a:off x="7500289" y="3000923"/>
                <a:ext cx="326573" cy="326573"/>
              </a:xfrm>
              <a:prstGeom prst="ellipse">
                <a:avLst/>
              </a:prstGeom>
              <a:solidFill>
                <a:schemeClr val="bg2"/>
              </a:solidFill>
              <a:ln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7359031" y="3048793"/>
                <a:ext cx="609088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dirty="0"/>
                  <a:t>51.0%</a:t>
                </a:r>
              </a:p>
            </p:txBody>
          </p:sp>
          <p:sp>
            <p:nvSpPr>
              <p:cNvPr id="35" name="Oval 34"/>
              <p:cNvSpPr/>
              <p:nvPr/>
            </p:nvSpPr>
            <p:spPr>
              <a:xfrm>
                <a:off x="8694588" y="3063549"/>
                <a:ext cx="326573" cy="326573"/>
              </a:xfrm>
              <a:prstGeom prst="ellipse">
                <a:avLst/>
              </a:prstGeom>
              <a:solidFill>
                <a:schemeClr val="bg2"/>
              </a:solidFill>
              <a:ln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8553330" y="3111419"/>
                <a:ext cx="609088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dirty="0"/>
                  <a:t>48.1%</a:t>
                </a:r>
              </a:p>
            </p:txBody>
          </p:sp>
        </p:grpSp>
        <p:sp>
          <p:nvSpPr>
            <p:cNvPr id="12" name="TextBox 11"/>
            <p:cNvSpPr txBox="1"/>
            <p:nvPr/>
          </p:nvSpPr>
          <p:spPr>
            <a:xfrm>
              <a:off x="2993568" y="5750250"/>
              <a:ext cx="1685111" cy="261610"/>
            </a:xfrm>
            <a:prstGeom prst="rect">
              <a:avLst/>
            </a:prstGeom>
            <a:solidFill>
              <a:schemeClr val="bg2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>
                  <a:solidFill>
                    <a:schemeClr val="tx2"/>
                  </a:solidFill>
                </a:rPr>
                <a:t>Hope College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6798133" y="5746680"/>
              <a:ext cx="2225540" cy="261610"/>
            </a:xfrm>
            <a:prstGeom prst="rect">
              <a:avLst/>
            </a:prstGeom>
            <a:solidFill>
              <a:schemeClr val="bg2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>
                  <a:solidFill>
                    <a:schemeClr val="tx2"/>
                  </a:solidFill>
                </a:rPr>
                <a:t>Selective Religious Colleges</a:t>
              </a: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336483" y="2264917"/>
            <a:ext cx="2666776" cy="4339650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Key Findings:</a:t>
            </a:r>
          </a:p>
          <a:p>
            <a:r>
              <a:rPr lang="en-US" sz="16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-Hope scores are higher than the comparison </a:t>
            </a:r>
            <a:r>
              <a:rPr lang="en-US" sz="1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group in </a:t>
            </a:r>
            <a:r>
              <a:rPr lang="en-US" sz="16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both 2014 &amp; 2020</a:t>
            </a:r>
          </a:p>
          <a:p>
            <a:endParaRPr lang="en-US" sz="16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r>
              <a:rPr lang="en-US" sz="16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-Hope scores decreased from 2014 to 2020 for all groups</a:t>
            </a:r>
          </a:p>
          <a:p>
            <a:endParaRPr lang="en-US" sz="16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r>
              <a:rPr lang="en-US" sz="16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-The standard deviation of Hope scores decreased from 2014 to 2020 for all groups</a:t>
            </a:r>
          </a:p>
          <a:p>
            <a:endParaRPr lang="en-US" sz="16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r>
              <a:rPr lang="en-US" sz="16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-Comparison group scores also decreased from 2014 to 2020, but not as much as Hope scores</a:t>
            </a:r>
          </a:p>
          <a:p>
            <a:endParaRPr lang="en-US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849065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Academic Self Concept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3251914" y="1234953"/>
            <a:ext cx="8650224" cy="4700016"/>
            <a:chOff x="1430923" y="1306228"/>
            <a:chExt cx="8650224" cy="4700016"/>
          </a:xfrm>
        </p:grpSpPr>
        <p:grpSp>
          <p:nvGrpSpPr>
            <p:cNvPr id="3" name="Group 2"/>
            <p:cNvGrpSpPr/>
            <p:nvPr/>
          </p:nvGrpSpPr>
          <p:grpSpPr>
            <a:xfrm>
              <a:off x="1430923" y="1306228"/>
              <a:ext cx="8650224" cy="4700016"/>
              <a:chOff x="1434067" y="1201453"/>
              <a:chExt cx="8650224" cy="4700016"/>
            </a:xfrm>
          </p:grpSpPr>
          <p:graphicFrame>
            <p:nvGraphicFramePr>
              <p:cNvPr id="35" name="Chart 34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695187682"/>
                  </p:ext>
                </p:extLst>
              </p:nvPr>
            </p:nvGraphicFramePr>
            <p:xfrm>
              <a:off x="1434067" y="1201453"/>
              <a:ext cx="8650224" cy="4700016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  <p:sp>
            <p:nvSpPr>
              <p:cNvPr id="36" name="Oval 35"/>
              <p:cNvSpPr/>
              <p:nvPr/>
            </p:nvSpPr>
            <p:spPr>
              <a:xfrm>
                <a:off x="4763835" y="3017889"/>
                <a:ext cx="326573" cy="326573"/>
              </a:xfrm>
              <a:prstGeom prst="ellipse">
                <a:avLst/>
              </a:prstGeom>
              <a:solidFill>
                <a:schemeClr val="bg2"/>
              </a:solidFill>
              <a:ln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4622577" y="3065759"/>
                <a:ext cx="609088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dirty="0"/>
                  <a:t>52.4%</a:t>
                </a:r>
              </a:p>
            </p:txBody>
          </p:sp>
          <p:sp>
            <p:nvSpPr>
              <p:cNvPr id="38" name="Oval 37"/>
              <p:cNvSpPr/>
              <p:nvPr/>
            </p:nvSpPr>
            <p:spPr>
              <a:xfrm>
                <a:off x="3138597" y="3160892"/>
                <a:ext cx="326573" cy="326573"/>
              </a:xfrm>
              <a:prstGeom prst="ellipse">
                <a:avLst/>
              </a:prstGeom>
              <a:solidFill>
                <a:schemeClr val="bg2"/>
              </a:solidFill>
              <a:ln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2997339" y="3208762"/>
                <a:ext cx="609088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dirty="0"/>
                  <a:t>51.2%</a:t>
                </a:r>
              </a:p>
            </p:txBody>
          </p:sp>
          <p:sp>
            <p:nvSpPr>
              <p:cNvPr id="40" name="Oval 39"/>
              <p:cNvSpPr/>
              <p:nvPr/>
            </p:nvSpPr>
            <p:spPr>
              <a:xfrm>
                <a:off x="6360107" y="3206671"/>
                <a:ext cx="326573" cy="326573"/>
              </a:xfrm>
              <a:prstGeom prst="ellipse">
                <a:avLst/>
              </a:prstGeom>
              <a:solidFill>
                <a:schemeClr val="bg2"/>
              </a:solidFill>
              <a:ln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6218849" y="3254541"/>
                <a:ext cx="609088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dirty="0"/>
                  <a:t>49.4%</a:t>
                </a:r>
              </a:p>
            </p:txBody>
          </p:sp>
          <p:sp>
            <p:nvSpPr>
              <p:cNvPr id="42" name="Oval 41"/>
              <p:cNvSpPr/>
              <p:nvPr/>
            </p:nvSpPr>
            <p:spPr>
              <a:xfrm>
                <a:off x="5161861" y="3178471"/>
                <a:ext cx="326573" cy="326573"/>
              </a:xfrm>
              <a:prstGeom prst="ellipse">
                <a:avLst/>
              </a:prstGeom>
              <a:solidFill>
                <a:schemeClr val="bg2"/>
              </a:solidFill>
              <a:ln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5020603" y="3226341"/>
                <a:ext cx="609088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dirty="0"/>
                  <a:t>49.6%</a:t>
                </a:r>
              </a:p>
            </p:txBody>
          </p:sp>
          <p:sp>
            <p:nvSpPr>
              <p:cNvPr id="44" name="Oval 43"/>
              <p:cNvSpPr/>
              <p:nvPr/>
            </p:nvSpPr>
            <p:spPr>
              <a:xfrm>
                <a:off x="7166755" y="3243174"/>
                <a:ext cx="326573" cy="358622"/>
              </a:xfrm>
              <a:prstGeom prst="ellipse">
                <a:avLst/>
              </a:prstGeom>
              <a:solidFill>
                <a:schemeClr val="bg2"/>
              </a:solidFill>
              <a:ln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7025497" y="3323092"/>
                <a:ext cx="609088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dirty="0"/>
                  <a:t>48.5%</a:t>
                </a:r>
              </a:p>
            </p:txBody>
          </p:sp>
          <p:sp>
            <p:nvSpPr>
              <p:cNvPr id="46" name="Oval 45"/>
              <p:cNvSpPr/>
              <p:nvPr/>
            </p:nvSpPr>
            <p:spPr>
              <a:xfrm>
                <a:off x="9181376" y="3232499"/>
                <a:ext cx="326573" cy="358622"/>
              </a:xfrm>
              <a:prstGeom prst="ellipse">
                <a:avLst/>
              </a:prstGeom>
              <a:solidFill>
                <a:schemeClr val="bg2"/>
              </a:solidFill>
              <a:ln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7" name="TextBox 46"/>
              <p:cNvSpPr txBox="1"/>
              <p:nvPr/>
            </p:nvSpPr>
            <p:spPr>
              <a:xfrm>
                <a:off x="9040118" y="3312417"/>
                <a:ext cx="609088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dirty="0"/>
                  <a:t>48.5%</a:t>
                </a:r>
              </a:p>
            </p:txBody>
          </p:sp>
          <p:sp>
            <p:nvSpPr>
              <p:cNvPr id="48" name="Oval 47"/>
              <p:cNvSpPr/>
              <p:nvPr/>
            </p:nvSpPr>
            <p:spPr>
              <a:xfrm>
                <a:off x="8371545" y="3174623"/>
                <a:ext cx="326573" cy="358622"/>
              </a:xfrm>
              <a:prstGeom prst="ellipse">
                <a:avLst/>
              </a:prstGeom>
              <a:solidFill>
                <a:schemeClr val="bg2"/>
              </a:solidFill>
              <a:ln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8230287" y="3254541"/>
                <a:ext cx="609088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dirty="0"/>
                  <a:t>49.3%</a:t>
                </a:r>
              </a:p>
            </p:txBody>
          </p:sp>
          <p:sp>
            <p:nvSpPr>
              <p:cNvPr id="50" name="Oval 49"/>
              <p:cNvSpPr/>
              <p:nvPr/>
            </p:nvSpPr>
            <p:spPr>
              <a:xfrm>
                <a:off x="6759724" y="3096356"/>
                <a:ext cx="326573" cy="358622"/>
              </a:xfrm>
              <a:prstGeom prst="ellipse">
                <a:avLst/>
              </a:prstGeom>
              <a:solidFill>
                <a:schemeClr val="bg2"/>
              </a:solidFill>
              <a:ln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6618496" y="3152016"/>
                <a:ext cx="609088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dirty="0"/>
                  <a:t>50.6%</a:t>
                </a:r>
              </a:p>
            </p:txBody>
          </p:sp>
          <p:sp>
            <p:nvSpPr>
              <p:cNvPr id="52" name="Oval 51"/>
              <p:cNvSpPr/>
              <p:nvPr/>
            </p:nvSpPr>
            <p:spPr>
              <a:xfrm>
                <a:off x="8783349" y="3069211"/>
                <a:ext cx="326573" cy="358622"/>
              </a:xfrm>
              <a:prstGeom prst="ellipse">
                <a:avLst/>
              </a:prstGeom>
              <a:solidFill>
                <a:schemeClr val="bg2"/>
              </a:solidFill>
              <a:ln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3" name="TextBox 52"/>
              <p:cNvSpPr txBox="1"/>
              <p:nvPr/>
            </p:nvSpPr>
            <p:spPr>
              <a:xfrm>
                <a:off x="8642091" y="3149129"/>
                <a:ext cx="609088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dirty="0"/>
                  <a:t>50.9%</a:t>
                </a:r>
              </a:p>
            </p:txBody>
          </p:sp>
          <p:sp>
            <p:nvSpPr>
              <p:cNvPr id="54" name="Oval 53"/>
              <p:cNvSpPr/>
              <p:nvPr/>
            </p:nvSpPr>
            <p:spPr>
              <a:xfrm>
                <a:off x="2746117" y="3021339"/>
                <a:ext cx="326573" cy="358622"/>
              </a:xfrm>
              <a:prstGeom prst="ellipse">
                <a:avLst/>
              </a:prstGeom>
              <a:solidFill>
                <a:schemeClr val="bg2"/>
              </a:solidFill>
              <a:ln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2604859" y="3101257"/>
                <a:ext cx="609088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dirty="0"/>
                  <a:t>53.0%</a:t>
                </a:r>
              </a:p>
            </p:txBody>
          </p:sp>
          <p:sp>
            <p:nvSpPr>
              <p:cNvPr id="56" name="Oval 55"/>
              <p:cNvSpPr/>
              <p:nvPr/>
            </p:nvSpPr>
            <p:spPr>
              <a:xfrm>
                <a:off x="2331606" y="3101257"/>
                <a:ext cx="326573" cy="358622"/>
              </a:xfrm>
              <a:prstGeom prst="ellipse">
                <a:avLst/>
              </a:prstGeom>
              <a:solidFill>
                <a:schemeClr val="bg2"/>
              </a:solidFill>
              <a:ln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>
                <a:off x="2190348" y="3181175"/>
                <a:ext cx="609088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dirty="0"/>
                  <a:t>51.7%</a:t>
                </a:r>
              </a:p>
            </p:txBody>
          </p:sp>
          <p:sp>
            <p:nvSpPr>
              <p:cNvPr id="58" name="Oval 57"/>
              <p:cNvSpPr/>
              <p:nvPr/>
            </p:nvSpPr>
            <p:spPr>
              <a:xfrm>
                <a:off x="4355168" y="3091255"/>
                <a:ext cx="326573" cy="326573"/>
              </a:xfrm>
              <a:prstGeom prst="ellipse">
                <a:avLst/>
              </a:prstGeom>
              <a:solidFill>
                <a:schemeClr val="bg2"/>
              </a:solidFill>
              <a:ln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9" name="TextBox 58"/>
              <p:cNvSpPr txBox="1"/>
              <p:nvPr/>
            </p:nvSpPr>
            <p:spPr>
              <a:xfrm>
                <a:off x="4213910" y="3139125"/>
                <a:ext cx="609088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dirty="0"/>
                  <a:t>50.7%</a:t>
                </a:r>
              </a:p>
            </p:txBody>
          </p:sp>
        </p:grpSp>
        <p:sp>
          <p:nvSpPr>
            <p:cNvPr id="64" name="TextBox 63"/>
            <p:cNvSpPr txBox="1"/>
            <p:nvPr/>
          </p:nvSpPr>
          <p:spPr>
            <a:xfrm>
              <a:off x="3076465" y="5744634"/>
              <a:ext cx="1685111" cy="261610"/>
            </a:xfrm>
            <a:prstGeom prst="rect">
              <a:avLst/>
            </a:prstGeom>
            <a:solidFill>
              <a:schemeClr val="bg2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>
                  <a:solidFill>
                    <a:schemeClr val="tx2"/>
                  </a:solidFill>
                </a:rPr>
                <a:t>Hope College</a:t>
              </a: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6881030" y="5741064"/>
              <a:ext cx="2225540" cy="261610"/>
            </a:xfrm>
            <a:prstGeom prst="rect">
              <a:avLst/>
            </a:prstGeom>
            <a:solidFill>
              <a:schemeClr val="bg2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>
                  <a:solidFill>
                    <a:schemeClr val="tx2"/>
                  </a:solidFill>
                </a:rPr>
                <a:t>Selective Religious Colleges</a:t>
              </a: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6350466" y="373900"/>
            <a:ext cx="5551672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+mj-lt"/>
              </a:rPr>
              <a:t>A measure of students’ beliefs about their abilities and confidence in academic environments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15254" y="2753361"/>
            <a:ext cx="2651489" cy="3847207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Key Findings:</a:t>
            </a:r>
            <a:endParaRPr lang="en-US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-</a:t>
            </a:r>
            <a:r>
              <a:rPr lang="en-US" sz="16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Hope scores are higher than the comparison group in both 2014 &amp; 2020</a:t>
            </a:r>
          </a:p>
          <a:p>
            <a:endParaRPr lang="en-US" sz="16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r>
              <a:rPr lang="en-US" sz="16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-Hope </a:t>
            </a:r>
            <a:r>
              <a:rPr lang="en-US" sz="1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scores had a small decrease </a:t>
            </a:r>
            <a:r>
              <a:rPr lang="en-US" sz="16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from 2014 to </a:t>
            </a:r>
            <a:r>
              <a:rPr lang="en-US" sz="1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2020</a:t>
            </a:r>
          </a:p>
          <a:p>
            <a:endParaRPr lang="en-US" sz="16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r>
              <a:rPr lang="en-US" sz="1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-</a:t>
            </a:r>
            <a:r>
              <a:rPr lang="en-US" sz="16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The standard deviation for Hope scores increased from 2014 to 2020</a:t>
            </a:r>
          </a:p>
          <a:p>
            <a:endParaRPr lang="en-US" sz="16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r>
              <a:rPr lang="en-US" sz="16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-Comparison group scores had no real change from 2014 to 2020 </a:t>
            </a:r>
          </a:p>
        </p:txBody>
      </p:sp>
    </p:spTree>
    <p:extLst>
      <p:ext uri="{BB962C8B-B14F-4D97-AF65-F5344CB8AC3E}">
        <p14:creationId xmlns:p14="http://schemas.microsoft.com/office/powerpoint/2010/main" val="4095167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Self-Concept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87511" y="1764157"/>
            <a:ext cx="2619965" cy="4832092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Key Findings:</a:t>
            </a:r>
          </a:p>
          <a:p>
            <a:r>
              <a:rPr lang="en-US" sz="16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-Hope mean scores overall and for women are nearly the same for 2014 &amp; 2020 while slightly decreasing for men</a:t>
            </a:r>
          </a:p>
          <a:p>
            <a:endParaRPr lang="en-US" sz="16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r>
              <a:rPr lang="en-US" sz="16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- The </a:t>
            </a:r>
            <a:r>
              <a:rPr lang="en-US" sz="1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standard deviation for </a:t>
            </a:r>
            <a:r>
              <a:rPr lang="en-US" sz="16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Hope scores decreased from 2014 to 2020</a:t>
            </a:r>
          </a:p>
          <a:p>
            <a:endParaRPr lang="en-US" sz="16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r>
              <a:rPr lang="en-US" sz="16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-Hope mean scores are higher than the comparison group in both 2014 and 2020</a:t>
            </a:r>
          </a:p>
          <a:p>
            <a:endParaRPr lang="en-US" sz="16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r>
              <a:rPr lang="en-US" sz="16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-The </a:t>
            </a:r>
            <a:r>
              <a:rPr lang="en-US" sz="1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standard deviation for </a:t>
            </a:r>
            <a:r>
              <a:rPr lang="en-US" sz="16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Hope scores is lower in both 2014 and 2020 than the comparison group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grpSp>
        <p:nvGrpSpPr>
          <p:cNvPr id="39" name="Group 38"/>
          <p:cNvGrpSpPr/>
          <p:nvPr/>
        </p:nvGrpSpPr>
        <p:grpSpPr>
          <a:xfrm>
            <a:off x="3190662" y="1218873"/>
            <a:ext cx="8650224" cy="4700016"/>
            <a:chOff x="1430923" y="1294374"/>
            <a:chExt cx="8650224" cy="4700016"/>
          </a:xfrm>
        </p:grpSpPr>
        <p:grpSp>
          <p:nvGrpSpPr>
            <p:cNvPr id="36" name="Group 35"/>
            <p:cNvGrpSpPr/>
            <p:nvPr/>
          </p:nvGrpSpPr>
          <p:grpSpPr>
            <a:xfrm>
              <a:off x="1430923" y="1294374"/>
              <a:ext cx="8650224" cy="4700016"/>
              <a:chOff x="1770888" y="1256274"/>
              <a:chExt cx="8650224" cy="4700016"/>
            </a:xfrm>
          </p:grpSpPr>
          <p:graphicFrame>
            <p:nvGraphicFramePr>
              <p:cNvPr id="9" name="Chart 8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497665624"/>
                  </p:ext>
                </p:extLst>
              </p:nvPr>
            </p:nvGraphicFramePr>
            <p:xfrm>
              <a:off x="1770888" y="1256274"/>
              <a:ext cx="8650224" cy="4700016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  <p:grpSp>
            <p:nvGrpSpPr>
              <p:cNvPr id="10" name="Group 9"/>
              <p:cNvGrpSpPr/>
              <p:nvPr/>
            </p:nvGrpSpPr>
            <p:grpSpPr>
              <a:xfrm>
                <a:off x="2538372" y="3107395"/>
                <a:ext cx="7442295" cy="589357"/>
                <a:chOff x="2206825" y="3175891"/>
                <a:chExt cx="7442295" cy="589357"/>
              </a:xfrm>
            </p:grpSpPr>
            <p:sp>
              <p:nvSpPr>
                <p:cNvPr id="12" name="Oval 11"/>
                <p:cNvSpPr/>
                <p:nvPr/>
              </p:nvSpPr>
              <p:spPr>
                <a:xfrm>
                  <a:off x="4758602" y="3235258"/>
                  <a:ext cx="326573" cy="326573"/>
                </a:xfrm>
                <a:prstGeom prst="ellipse">
                  <a:avLst/>
                </a:prstGeom>
                <a:solidFill>
                  <a:schemeClr val="bg2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5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3" name="TextBox 12"/>
                <p:cNvSpPr txBox="1"/>
                <p:nvPr/>
              </p:nvSpPr>
              <p:spPr>
                <a:xfrm>
                  <a:off x="4617344" y="3283128"/>
                  <a:ext cx="609088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/>
                    <a:t>51.6%</a:t>
                  </a:r>
                </a:p>
              </p:txBody>
            </p:sp>
            <p:sp>
              <p:nvSpPr>
                <p:cNvPr id="14" name="Oval 13"/>
                <p:cNvSpPr/>
                <p:nvPr/>
              </p:nvSpPr>
              <p:spPr>
                <a:xfrm>
                  <a:off x="3156975" y="3371227"/>
                  <a:ext cx="326573" cy="326573"/>
                </a:xfrm>
                <a:prstGeom prst="ellipse">
                  <a:avLst/>
                </a:prstGeom>
                <a:solidFill>
                  <a:schemeClr val="bg2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5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5" name="TextBox 14"/>
                <p:cNvSpPr txBox="1"/>
                <p:nvPr/>
              </p:nvSpPr>
              <p:spPr>
                <a:xfrm>
                  <a:off x="3015717" y="3419097"/>
                  <a:ext cx="609088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/>
                    <a:t>48.9%</a:t>
                  </a:r>
                </a:p>
              </p:txBody>
            </p:sp>
            <p:sp>
              <p:nvSpPr>
                <p:cNvPr id="16" name="Oval 15"/>
                <p:cNvSpPr/>
                <p:nvPr/>
              </p:nvSpPr>
              <p:spPr>
                <a:xfrm>
                  <a:off x="6372676" y="3389984"/>
                  <a:ext cx="326573" cy="326573"/>
                </a:xfrm>
                <a:prstGeom prst="ellipse">
                  <a:avLst/>
                </a:prstGeom>
                <a:solidFill>
                  <a:schemeClr val="bg2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5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7" name="TextBox 16"/>
                <p:cNvSpPr txBox="1"/>
                <p:nvPr/>
              </p:nvSpPr>
              <p:spPr>
                <a:xfrm>
                  <a:off x="6231418" y="3437854"/>
                  <a:ext cx="609088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/>
                    <a:t>48.6%</a:t>
                  </a:r>
                </a:p>
              </p:txBody>
            </p:sp>
            <p:sp>
              <p:nvSpPr>
                <p:cNvPr id="18" name="Oval 17"/>
                <p:cNvSpPr/>
                <p:nvPr/>
              </p:nvSpPr>
              <p:spPr>
                <a:xfrm>
                  <a:off x="5170073" y="3348434"/>
                  <a:ext cx="326573" cy="326573"/>
                </a:xfrm>
                <a:prstGeom prst="ellipse">
                  <a:avLst/>
                </a:prstGeom>
                <a:solidFill>
                  <a:schemeClr val="bg2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5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9" name="TextBox 18"/>
                <p:cNvSpPr txBox="1"/>
                <p:nvPr/>
              </p:nvSpPr>
              <p:spPr>
                <a:xfrm>
                  <a:off x="5028815" y="3396304"/>
                  <a:ext cx="609088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/>
                    <a:t>48.9%</a:t>
                  </a:r>
                </a:p>
              </p:txBody>
            </p:sp>
            <p:sp>
              <p:nvSpPr>
                <p:cNvPr id="20" name="Oval 19"/>
                <p:cNvSpPr/>
                <p:nvPr/>
              </p:nvSpPr>
              <p:spPr>
                <a:xfrm>
                  <a:off x="7177587" y="3406626"/>
                  <a:ext cx="326573" cy="358622"/>
                </a:xfrm>
                <a:prstGeom prst="ellipse">
                  <a:avLst/>
                </a:prstGeom>
                <a:solidFill>
                  <a:schemeClr val="bg2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5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1" name="TextBox 20"/>
                <p:cNvSpPr txBox="1"/>
                <p:nvPr/>
              </p:nvSpPr>
              <p:spPr>
                <a:xfrm>
                  <a:off x="7049269" y="3471867"/>
                  <a:ext cx="609088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/>
                    <a:t>47.1%</a:t>
                  </a:r>
                </a:p>
              </p:txBody>
            </p:sp>
            <p:sp>
              <p:nvSpPr>
                <p:cNvPr id="22" name="Oval 21"/>
                <p:cNvSpPr/>
                <p:nvPr/>
              </p:nvSpPr>
              <p:spPr>
                <a:xfrm>
                  <a:off x="9181290" y="3349548"/>
                  <a:ext cx="326573" cy="358622"/>
                </a:xfrm>
                <a:prstGeom prst="ellipse">
                  <a:avLst/>
                </a:prstGeom>
                <a:solidFill>
                  <a:schemeClr val="bg2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5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3" name="TextBox 22"/>
                <p:cNvSpPr txBox="1"/>
                <p:nvPr/>
              </p:nvSpPr>
              <p:spPr>
                <a:xfrm>
                  <a:off x="9040032" y="3429466"/>
                  <a:ext cx="609088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/>
                    <a:t>48.6%</a:t>
                  </a:r>
                </a:p>
              </p:txBody>
            </p:sp>
            <p:sp>
              <p:nvSpPr>
                <p:cNvPr id="24" name="Oval 23"/>
                <p:cNvSpPr/>
                <p:nvPr/>
              </p:nvSpPr>
              <p:spPr>
                <a:xfrm>
                  <a:off x="8383925" y="3265631"/>
                  <a:ext cx="326573" cy="358622"/>
                </a:xfrm>
                <a:prstGeom prst="ellipse">
                  <a:avLst/>
                </a:prstGeom>
                <a:solidFill>
                  <a:schemeClr val="bg2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5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5" name="TextBox 24"/>
                <p:cNvSpPr txBox="1"/>
                <p:nvPr/>
              </p:nvSpPr>
              <p:spPr>
                <a:xfrm>
                  <a:off x="8242667" y="3345549"/>
                  <a:ext cx="609088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/>
                    <a:t>49.4%</a:t>
                  </a:r>
                </a:p>
              </p:txBody>
            </p:sp>
            <p:sp>
              <p:nvSpPr>
                <p:cNvPr id="26" name="Oval 25"/>
                <p:cNvSpPr/>
                <p:nvPr/>
              </p:nvSpPr>
              <p:spPr>
                <a:xfrm>
                  <a:off x="6771097" y="3260970"/>
                  <a:ext cx="326573" cy="358622"/>
                </a:xfrm>
                <a:prstGeom prst="ellipse">
                  <a:avLst/>
                </a:prstGeom>
                <a:solidFill>
                  <a:schemeClr val="bg2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5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7" name="TextBox 26"/>
                <p:cNvSpPr txBox="1"/>
                <p:nvPr/>
              </p:nvSpPr>
              <p:spPr>
                <a:xfrm>
                  <a:off x="6635741" y="3316953"/>
                  <a:ext cx="609088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/>
                    <a:t>50.7%</a:t>
                  </a:r>
                </a:p>
              </p:txBody>
            </p:sp>
            <p:sp>
              <p:nvSpPr>
                <p:cNvPr id="28" name="Oval 27"/>
                <p:cNvSpPr/>
                <p:nvPr/>
              </p:nvSpPr>
              <p:spPr>
                <a:xfrm>
                  <a:off x="8777350" y="3239783"/>
                  <a:ext cx="326573" cy="358622"/>
                </a:xfrm>
                <a:prstGeom prst="ellipse">
                  <a:avLst/>
                </a:prstGeom>
                <a:solidFill>
                  <a:schemeClr val="bg2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5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9" name="TextBox 28"/>
                <p:cNvSpPr txBox="1"/>
                <p:nvPr/>
              </p:nvSpPr>
              <p:spPr>
                <a:xfrm>
                  <a:off x="8636092" y="3319701"/>
                  <a:ext cx="609088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/>
                    <a:t>50.5%</a:t>
                  </a:r>
                </a:p>
              </p:txBody>
            </p:sp>
            <p:sp>
              <p:nvSpPr>
                <p:cNvPr id="30" name="Oval 29"/>
                <p:cNvSpPr/>
                <p:nvPr/>
              </p:nvSpPr>
              <p:spPr>
                <a:xfrm>
                  <a:off x="2747033" y="3175891"/>
                  <a:ext cx="326573" cy="358622"/>
                </a:xfrm>
                <a:prstGeom prst="ellipse">
                  <a:avLst/>
                </a:prstGeom>
                <a:solidFill>
                  <a:schemeClr val="bg2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5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1" name="TextBox 30"/>
                <p:cNvSpPr txBox="1"/>
                <p:nvPr/>
              </p:nvSpPr>
              <p:spPr>
                <a:xfrm>
                  <a:off x="2605775" y="3255809"/>
                  <a:ext cx="609088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/>
                    <a:t>52.2%</a:t>
                  </a:r>
                </a:p>
              </p:txBody>
            </p:sp>
            <p:sp>
              <p:nvSpPr>
                <p:cNvPr id="32" name="Oval 31"/>
                <p:cNvSpPr/>
                <p:nvPr/>
              </p:nvSpPr>
              <p:spPr>
                <a:xfrm>
                  <a:off x="2348083" y="3287655"/>
                  <a:ext cx="326573" cy="358622"/>
                </a:xfrm>
                <a:prstGeom prst="ellipse">
                  <a:avLst/>
                </a:prstGeom>
                <a:solidFill>
                  <a:schemeClr val="bg2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5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3" name="TextBox 32"/>
                <p:cNvSpPr txBox="1"/>
                <p:nvPr/>
              </p:nvSpPr>
              <p:spPr>
                <a:xfrm>
                  <a:off x="2206825" y="3367573"/>
                  <a:ext cx="609088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/>
                    <a:t>49.8%</a:t>
                  </a:r>
                </a:p>
              </p:txBody>
            </p:sp>
            <p:sp>
              <p:nvSpPr>
                <p:cNvPr id="34" name="Oval 33"/>
                <p:cNvSpPr/>
                <p:nvPr/>
              </p:nvSpPr>
              <p:spPr>
                <a:xfrm>
                  <a:off x="4351772" y="3290878"/>
                  <a:ext cx="326573" cy="326573"/>
                </a:xfrm>
                <a:prstGeom prst="ellipse">
                  <a:avLst/>
                </a:prstGeom>
                <a:solidFill>
                  <a:schemeClr val="bg2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5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5" name="TextBox 34"/>
                <p:cNvSpPr txBox="1"/>
                <p:nvPr/>
              </p:nvSpPr>
              <p:spPr>
                <a:xfrm>
                  <a:off x="4210514" y="3338748"/>
                  <a:ext cx="609088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/>
                    <a:t>49.9%</a:t>
                  </a:r>
                </a:p>
              </p:txBody>
            </p:sp>
          </p:grpSp>
        </p:grpSp>
        <p:sp>
          <p:nvSpPr>
            <p:cNvPr id="37" name="TextBox 36"/>
            <p:cNvSpPr txBox="1"/>
            <p:nvPr/>
          </p:nvSpPr>
          <p:spPr>
            <a:xfrm>
              <a:off x="3138900" y="5715606"/>
              <a:ext cx="1685111" cy="261610"/>
            </a:xfrm>
            <a:prstGeom prst="rect">
              <a:avLst/>
            </a:prstGeom>
            <a:solidFill>
              <a:schemeClr val="bg2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>
                  <a:solidFill>
                    <a:schemeClr val="tx2"/>
                  </a:solidFill>
                </a:rPr>
                <a:t>Hope College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6943465" y="5712036"/>
              <a:ext cx="2225540" cy="261610"/>
            </a:xfrm>
            <a:prstGeom prst="rect">
              <a:avLst/>
            </a:prstGeom>
            <a:solidFill>
              <a:schemeClr val="bg2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>
                  <a:solidFill>
                    <a:schemeClr val="tx2"/>
                  </a:solidFill>
                </a:rPr>
                <a:t>Selective Religious Colleges</a:t>
              </a: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6103044" y="341935"/>
            <a:ext cx="5767256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+mj-lt"/>
              </a:rPr>
              <a:t>A measure of students’ beliefs about their abilities and confidence in social situations. </a:t>
            </a:r>
          </a:p>
        </p:txBody>
      </p:sp>
    </p:spTree>
    <p:extLst>
      <p:ext uri="{BB962C8B-B14F-4D97-AF65-F5344CB8AC3E}">
        <p14:creationId xmlns:p14="http://schemas.microsoft.com/office/powerpoint/2010/main" val="1889300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Pluralistic Orientation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7936" y="2241045"/>
            <a:ext cx="2659310" cy="4339650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Key Findings:</a:t>
            </a:r>
          </a:p>
          <a:p>
            <a:r>
              <a:rPr lang="en-US" sz="16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-Hope mean scores decreased slightly from 2014 to 2020 with a decrease in standard deviation</a:t>
            </a:r>
          </a:p>
          <a:p>
            <a:endParaRPr lang="en-US" sz="16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r>
              <a:rPr lang="en-US" sz="16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-Comparison group mean scores are higher than Hope’s in 2014 but nearly the same in 2020</a:t>
            </a:r>
          </a:p>
          <a:p>
            <a:endParaRPr lang="en-US" sz="16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r>
              <a:rPr lang="en-US" sz="16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-The standard deviation of scores for Hope and the comparison group decreased from 2014 to 2020, but more so for Hope</a:t>
            </a:r>
          </a:p>
          <a:p>
            <a:endParaRPr lang="en-US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300132" y="369832"/>
            <a:ext cx="5540753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+mj-lt"/>
              </a:rPr>
              <a:t>Measures skills and dispositions appropriate for living and working in a diverse society. </a:t>
            </a:r>
          </a:p>
        </p:txBody>
      </p:sp>
      <p:grpSp>
        <p:nvGrpSpPr>
          <p:cNvPr id="36" name="Group 35"/>
          <p:cNvGrpSpPr/>
          <p:nvPr/>
        </p:nvGrpSpPr>
        <p:grpSpPr>
          <a:xfrm>
            <a:off x="3190661" y="1250031"/>
            <a:ext cx="8650224" cy="4700016"/>
            <a:chOff x="1533560" y="1417810"/>
            <a:chExt cx="8650224" cy="4700016"/>
          </a:xfrm>
        </p:grpSpPr>
        <p:grpSp>
          <p:nvGrpSpPr>
            <p:cNvPr id="33" name="Group 32"/>
            <p:cNvGrpSpPr/>
            <p:nvPr/>
          </p:nvGrpSpPr>
          <p:grpSpPr>
            <a:xfrm>
              <a:off x="1533560" y="1417810"/>
              <a:ext cx="8650224" cy="4700016"/>
              <a:chOff x="1285113" y="355092"/>
              <a:chExt cx="8650224" cy="4700016"/>
            </a:xfrm>
          </p:grpSpPr>
          <p:graphicFrame>
            <p:nvGraphicFramePr>
              <p:cNvPr id="32" name="Chart 31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1153590119"/>
                  </p:ext>
                </p:extLst>
              </p:nvPr>
            </p:nvGraphicFramePr>
            <p:xfrm>
              <a:off x="1285113" y="355092"/>
              <a:ext cx="8650224" cy="4700016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  <p:grpSp>
            <p:nvGrpSpPr>
              <p:cNvPr id="7" name="Group 6"/>
              <p:cNvGrpSpPr/>
              <p:nvPr/>
            </p:nvGrpSpPr>
            <p:grpSpPr>
              <a:xfrm>
                <a:off x="2044336" y="2213996"/>
                <a:ext cx="7467254" cy="439116"/>
                <a:chOff x="2209946" y="2685831"/>
                <a:chExt cx="7467254" cy="439116"/>
              </a:xfrm>
            </p:grpSpPr>
            <p:sp>
              <p:nvSpPr>
                <p:cNvPr id="8" name="Oval 7"/>
                <p:cNvSpPr/>
                <p:nvPr/>
              </p:nvSpPr>
              <p:spPr>
                <a:xfrm>
                  <a:off x="4773218" y="2752510"/>
                  <a:ext cx="326573" cy="326573"/>
                </a:xfrm>
                <a:prstGeom prst="ellipse">
                  <a:avLst/>
                </a:prstGeom>
                <a:solidFill>
                  <a:schemeClr val="bg2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5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" name="TextBox 8"/>
                <p:cNvSpPr txBox="1"/>
                <p:nvPr/>
              </p:nvSpPr>
              <p:spPr>
                <a:xfrm>
                  <a:off x="4631960" y="2800380"/>
                  <a:ext cx="609088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/>
                    <a:t>48.8%</a:t>
                  </a:r>
                </a:p>
              </p:txBody>
            </p:sp>
            <p:sp>
              <p:nvSpPr>
                <p:cNvPr id="10" name="Oval 9"/>
                <p:cNvSpPr/>
                <p:nvPr/>
              </p:nvSpPr>
              <p:spPr>
                <a:xfrm>
                  <a:off x="3157100" y="2747235"/>
                  <a:ext cx="326573" cy="326573"/>
                </a:xfrm>
                <a:prstGeom prst="ellipse">
                  <a:avLst/>
                </a:prstGeom>
                <a:solidFill>
                  <a:schemeClr val="bg2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5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" name="TextBox 10"/>
                <p:cNvSpPr txBox="1"/>
                <p:nvPr/>
              </p:nvSpPr>
              <p:spPr>
                <a:xfrm>
                  <a:off x="3015842" y="2795105"/>
                  <a:ext cx="609088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/>
                    <a:t>48.7%</a:t>
                  </a:r>
                </a:p>
              </p:txBody>
            </p:sp>
            <p:sp>
              <p:nvSpPr>
                <p:cNvPr id="12" name="Oval 11"/>
                <p:cNvSpPr/>
                <p:nvPr/>
              </p:nvSpPr>
              <p:spPr>
                <a:xfrm>
                  <a:off x="6388407" y="2747235"/>
                  <a:ext cx="326573" cy="326573"/>
                </a:xfrm>
                <a:prstGeom prst="ellipse">
                  <a:avLst/>
                </a:prstGeom>
                <a:solidFill>
                  <a:schemeClr val="bg2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5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3" name="TextBox 12"/>
                <p:cNvSpPr txBox="1"/>
                <p:nvPr/>
              </p:nvSpPr>
              <p:spPr>
                <a:xfrm>
                  <a:off x="6247149" y="2795105"/>
                  <a:ext cx="609088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/>
                    <a:t>49.7%</a:t>
                  </a:r>
                </a:p>
              </p:txBody>
            </p:sp>
            <p:sp>
              <p:nvSpPr>
                <p:cNvPr id="14" name="Oval 13"/>
                <p:cNvSpPr/>
                <p:nvPr/>
              </p:nvSpPr>
              <p:spPr>
                <a:xfrm>
                  <a:off x="5175050" y="2762523"/>
                  <a:ext cx="326573" cy="326573"/>
                </a:xfrm>
                <a:prstGeom prst="ellipse">
                  <a:avLst/>
                </a:prstGeom>
                <a:solidFill>
                  <a:schemeClr val="bg2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5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5" name="TextBox 14"/>
                <p:cNvSpPr txBox="1"/>
                <p:nvPr/>
              </p:nvSpPr>
              <p:spPr>
                <a:xfrm>
                  <a:off x="5033792" y="2810393"/>
                  <a:ext cx="609088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/>
                    <a:t>48.6%</a:t>
                  </a:r>
                </a:p>
              </p:txBody>
            </p:sp>
            <p:sp>
              <p:nvSpPr>
                <p:cNvPr id="16" name="Oval 15"/>
                <p:cNvSpPr/>
                <p:nvPr/>
              </p:nvSpPr>
              <p:spPr>
                <a:xfrm>
                  <a:off x="7201940" y="2765749"/>
                  <a:ext cx="326573" cy="358622"/>
                </a:xfrm>
                <a:prstGeom prst="ellipse">
                  <a:avLst/>
                </a:prstGeom>
                <a:solidFill>
                  <a:schemeClr val="bg2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5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7" name="TextBox 16"/>
                <p:cNvSpPr txBox="1"/>
                <p:nvPr/>
              </p:nvSpPr>
              <p:spPr>
                <a:xfrm>
                  <a:off x="7066948" y="2823549"/>
                  <a:ext cx="609088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/>
                    <a:t>49.6%</a:t>
                  </a:r>
                </a:p>
              </p:txBody>
            </p:sp>
            <p:sp>
              <p:nvSpPr>
                <p:cNvPr id="18" name="Oval 17"/>
                <p:cNvSpPr/>
                <p:nvPr/>
              </p:nvSpPr>
              <p:spPr>
                <a:xfrm>
                  <a:off x="9198924" y="2766325"/>
                  <a:ext cx="326573" cy="358622"/>
                </a:xfrm>
                <a:prstGeom prst="ellipse">
                  <a:avLst/>
                </a:prstGeom>
                <a:solidFill>
                  <a:schemeClr val="bg2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5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9" name="TextBox 18"/>
                <p:cNvSpPr txBox="1"/>
                <p:nvPr/>
              </p:nvSpPr>
              <p:spPr>
                <a:xfrm>
                  <a:off x="9068112" y="2834808"/>
                  <a:ext cx="609088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/>
                    <a:t>48.6%</a:t>
                  </a:r>
                </a:p>
              </p:txBody>
            </p:sp>
            <p:sp>
              <p:nvSpPr>
                <p:cNvPr id="20" name="Oval 19"/>
                <p:cNvSpPr/>
                <p:nvPr/>
              </p:nvSpPr>
              <p:spPr>
                <a:xfrm>
                  <a:off x="8394580" y="2758336"/>
                  <a:ext cx="326573" cy="358622"/>
                </a:xfrm>
                <a:prstGeom prst="ellipse">
                  <a:avLst/>
                </a:prstGeom>
                <a:solidFill>
                  <a:schemeClr val="bg2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5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1" name="TextBox 20"/>
                <p:cNvSpPr txBox="1"/>
                <p:nvPr/>
              </p:nvSpPr>
              <p:spPr>
                <a:xfrm>
                  <a:off x="8253322" y="2838254"/>
                  <a:ext cx="609088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/>
                    <a:t>48.7%</a:t>
                  </a:r>
                </a:p>
              </p:txBody>
            </p:sp>
            <p:sp>
              <p:nvSpPr>
                <p:cNvPr id="22" name="Oval 21"/>
                <p:cNvSpPr/>
                <p:nvPr/>
              </p:nvSpPr>
              <p:spPr>
                <a:xfrm>
                  <a:off x="6780888" y="2751972"/>
                  <a:ext cx="326573" cy="358622"/>
                </a:xfrm>
                <a:prstGeom prst="ellipse">
                  <a:avLst/>
                </a:prstGeom>
                <a:solidFill>
                  <a:schemeClr val="bg2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5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3" name="TextBox 22"/>
                <p:cNvSpPr txBox="1"/>
                <p:nvPr/>
              </p:nvSpPr>
              <p:spPr>
                <a:xfrm>
                  <a:off x="6639630" y="2820452"/>
                  <a:ext cx="609088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/>
                    <a:t>49.8%</a:t>
                  </a:r>
                </a:p>
              </p:txBody>
            </p:sp>
            <p:sp>
              <p:nvSpPr>
                <p:cNvPr id="24" name="Oval 23"/>
                <p:cNvSpPr/>
                <p:nvPr/>
              </p:nvSpPr>
              <p:spPr>
                <a:xfrm>
                  <a:off x="8793636" y="2755612"/>
                  <a:ext cx="326573" cy="358622"/>
                </a:xfrm>
                <a:prstGeom prst="ellipse">
                  <a:avLst/>
                </a:prstGeom>
                <a:solidFill>
                  <a:schemeClr val="bg2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5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5" name="TextBox 24"/>
                <p:cNvSpPr txBox="1"/>
                <p:nvPr/>
              </p:nvSpPr>
              <p:spPr>
                <a:xfrm>
                  <a:off x="8652378" y="2835530"/>
                  <a:ext cx="609088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/>
                    <a:t>48.7%</a:t>
                  </a:r>
                </a:p>
              </p:txBody>
            </p:sp>
            <p:sp>
              <p:nvSpPr>
                <p:cNvPr id="26" name="Oval 25"/>
                <p:cNvSpPr/>
                <p:nvPr/>
              </p:nvSpPr>
              <p:spPr>
                <a:xfrm>
                  <a:off x="2753036" y="2685831"/>
                  <a:ext cx="326573" cy="358622"/>
                </a:xfrm>
                <a:prstGeom prst="ellipse">
                  <a:avLst/>
                </a:prstGeom>
                <a:solidFill>
                  <a:schemeClr val="bg2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5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7" name="TextBox 26"/>
                <p:cNvSpPr txBox="1"/>
                <p:nvPr/>
              </p:nvSpPr>
              <p:spPr>
                <a:xfrm>
                  <a:off x="2611778" y="2765749"/>
                  <a:ext cx="609088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/>
                    <a:t>49.5%</a:t>
                  </a:r>
                </a:p>
              </p:txBody>
            </p:sp>
            <p:sp>
              <p:nvSpPr>
                <p:cNvPr id="28" name="Oval 27"/>
                <p:cNvSpPr/>
                <p:nvPr/>
              </p:nvSpPr>
              <p:spPr>
                <a:xfrm>
                  <a:off x="2351204" y="2714361"/>
                  <a:ext cx="326573" cy="358622"/>
                </a:xfrm>
                <a:prstGeom prst="ellipse">
                  <a:avLst/>
                </a:prstGeom>
                <a:solidFill>
                  <a:schemeClr val="bg2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5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9" name="TextBox 28"/>
                <p:cNvSpPr txBox="1"/>
                <p:nvPr/>
              </p:nvSpPr>
              <p:spPr>
                <a:xfrm>
                  <a:off x="2209946" y="2794279"/>
                  <a:ext cx="609088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/>
                    <a:t>48.9%</a:t>
                  </a:r>
                </a:p>
              </p:txBody>
            </p:sp>
            <p:sp>
              <p:nvSpPr>
                <p:cNvPr id="30" name="Oval 29"/>
                <p:cNvSpPr/>
                <p:nvPr/>
              </p:nvSpPr>
              <p:spPr>
                <a:xfrm>
                  <a:off x="4370457" y="2747235"/>
                  <a:ext cx="326573" cy="326573"/>
                </a:xfrm>
                <a:prstGeom prst="ellipse">
                  <a:avLst/>
                </a:prstGeom>
                <a:solidFill>
                  <a:schemeClr val="bg2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5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1" name="TextBox 30"/>
                <p:cNvSpPr txBox="1"/>
                <p:nvPr/>
              </p:nvSpPr>
              <p:spPr>
                <a:xfrm>
                  <a:off x="4229199" y="2795105"/>
                  <a:ext cx="609088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/>
                    <a:t>48.7%</a:t>
                  </a:r>
                </a:p>
              </p:txBody>
            </p:sp>
          </p:grpSp>
        </p:grpSp>
        <p:sp>
          <p:nvSpPr>
            <p:cNvPr id="34" name="TextBox 33"/>
            <p:cNvSpPr txBox="1"/>
            <p:nvPr/>
          </p:nvSpPr>
          <p:spPr>
            <a:xfrm>
              <a:off x="3234572" y="5854792"/>
              <a:ext cx="1685111" cy="261610"/>
            </a:xfrm>
            <a:prstGeom prst="rect">
              <a:avLst/>
            </a:prstGeom>
            <a:solidFill>
              <a:schemeClr val="bg2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>
                  <a:solidFill>
                    <a:schemeClr val="tx2"/>
                  </a:solidFill>
                </a:rPr>
                <a:t>Hope College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7039137" y="5851222"/>
              <a:ext cx="2225540" cy="261610"/>
            </a:xfrm>
            <a:prstGeom prst="rect">
              <a:avLst/>
            </a:prstGeom>
            <a:solidFill>
              <a:schemeClr val="bg2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>
                  <a:solidFill>
                    <a:schemeClr val="tx2"/>
                  </a:solidFill>
                </a:rPr>
                <a:t>Selective Religious Colleges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07529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Agency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37019" y="2789209"/>
            <a:ext cx="2684477" cy="3816429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Key Findings:</a:t>
            </a:r>
          </a:p>
          <a:p>
            <a:r>
              <a:rPr lang="en-US" sz="16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-Hope mean scores were higher than the comparison group in 2014, but lower in 2020</a:t>
            </a:r>
          </a:p>
          <a:p>
            <a:endParaRPr lang="en-US" sz="16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r>
              <a:rPr lang="en-US" sz="16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-Although Hope mean scores increased form 2014 to 2020 they did not increase as much as the comparison group</a:t>
            </a:r>
          </a:p>
          <a:p>
            <a:endParaRPr lang="en-US" sz="16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r>
              <a:rPr lang="en-US" sz="16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-In this construct, scores for women are higher in both 2014 and 2020</a:t>
            </a:r>
          </a:p>
          <a:p>
            <a:endParaRPr lang="en-US" sz="16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322248" y="412326"/>
            <a:ext cx="5523975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+mj-lt"/>
              </a:rPr>
              <a:t>Measures the extent to which students value political and social involvements as a personal goal. </a:t>
            </a:r>
          </a:p>
        </p:txBody>
      </p:sp>
      <p:grpSp>
        <p:nvGrpSpPr>
          <p:cNvPr id="35" name="Group 34"/>
          <p:cNvGrpSpPr/>
          <p:nvPr/>
        </p:nvGrpSpPr>
        <p:grpSpPr>
          <a:xfrm>
            <a:off x="3219753" y="1267402"/>
            <a:ext cx="8696607" cy="4700016"/>
            <a:chOff x="1407731" y="1200290"/>
            <a:chExt cx="8696607" cy="4700016"/>
          </a:xfrm>
        </p:grpSpPr>
        <p:grpSp>
          <p:nvGrpSpPr>
            <p:cNvPr id="32" name="Group 31"/>
            <p:cNvGrpSpPr/>
            <p:nvPr/>
          </p:nvGrpSpPr>
          <p:grpSpPr>
            <a:xfrm>
              <a:off x="1407731" y="1200290"/>
              <a:ext cx="8696607" cy="4700016"/>
              <a:chOff x="1407731" y="1200290"/>
              <a:chExt cx="8696607" cy="4700016"/>
            </a:xfrm>
          </p:grpSpPr>
          <p:graphicFrame>
            <p:nvGraphicFramePr>
              <p:cNvPr id="6" name="Chart 5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4241639464"/>
                  </p:ext>
                </p:extLst>
              </p:nvPr>
            </p:nvGraphicFramePr>
            <p:xfrm>
              <a:off x="1407731" y="1200290"/>
              <a:ext cx="8696607" cy="4700016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  <p:grpSp>
            <p:nvGrpSpPr>
              <p:cNvPr id="7" name="Group 6"/>
              <p:cNvGrpSpPr/>
              <p:nvPr/>
            </p:nvGrpSpPr>
            <p:grpSpPr>
              <a:xfrm>
                <a:off x="2180702" y="3040237"/>
                <a:ext cx="7504069" cy="506607"/>
                <a:chOff x="2211251" y="2253403"/>
                <a:chExt cx="7504069" cy="506607"/>
              </a:xfrm>
            </p:grpSpPr>
            <p:sp>
              <p:nvSpPr>
                <p:cNvPr id="8" name="Oval 7"/>
                <p:cNvSpPr/>
                <p:nvPr/>
              </p:nvSpPr>
              <p:spPr>
                <a:xfrm>
                  <a:off x="4769414" y="2367802"/>
                  <a:ext cx="326573" cy="326573"/>
                </a:xfrm>
                <a:prstGeom prst="ellipse">
                  <a:avLst/>
                </a:prstGeom>
                <a:solidFill>
                  <a:schemeClr val="bg2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5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" name="TextBox 8"/>
                <p:cNvSpPr txBox="1"/>
                <p:nvPr/>
              </p:nvSpPr>
              <p:spPr>
                <a:xfrm>
                  <a:off x="4628156" y="2415672"/>
                  <a:ext cx="609088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/>
                    <a:t>49.5%</a:t>
                  </a:r>
                </a:p>
              </p:txBody>
            </p:sp>
            <p:sp>
              <p:nvSpPr>
                <p:cNvPr id="10" name="Oval 9"/>
                <p:cNvSpPr/>
                <p:nvPr/>
              </p:nvSpPr>
              <p:spPr>
                <a:xfrm>
                  <a:off x="3173424" y="2313376"/>
                  <a:ext cx="326573" cy="326573"/>
                </a:xfrm>
                <a:prstGeom prst="ellipse">
                  <a:avLst/>
                </a:prstGeom>
                <a:solidFill>
                  <a:schemeClr val="bg2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5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" name="TextBox 10"/>
                <p:cNvSpPr txBox="1"/>
                <p:nvPr/>
              </p:nvSpPr>
              <p:spPr>
                <a:xfrm>
                  <a:off x="3032166" y="2361246"/>
                  <a:ext cx="609088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/>
                    <a:t>50.8%</a:t>
                  </a:r>
                </a:p>
              </p:txBody>
            </p:sp>
            <p:sp>
              <p:nvSpPr>
                <p:cNvPr id="12" name="Oval 11"/>
                <p:cNvSpPr/>
                <p:nvPr/>
              </p:nvSpPr>
              <p:spPr>
                <a:xfrm>
                  <a:off x="6392880" y="2347114"/>
                  <a:ext cx="326573" cy="326573"/>
                </a:xfrm>
                <a:prstGeom prst="ellipse">
                  <a:avLst/>
                </a:prstGeom>
                <a:solidFill>
                  <a:schemeClr val="bg2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5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3" name="TextBox 12"/>
                <p:cNvSpPr txBox="1"/>
                <p:nvPr/>
              </p:nvSpPr>
              <p:spPr>
                <a:xfrm>
                  <a:off x="6251622" y="2394984"/>
                  <a:ext cx="609088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/>
                    <a:t>49.9%</a:t>
                  </a:r>
                </a:p>
              </p:txBody>
            </p:sp>
            <p:sp>
              <p:nvSpPr>
                <p:cNvPr id="14" name="Oval 13"/>
                <p:cNvSpPr/>
                <p:nvPr/>
              </p:nvSpPr>
              <p:spPr>
                <a:xfrm>
                  <a:off x="5190613" y="2263328"/>
                  <a:ext cx="326573" cy="326573"/>
                </a:xfrm>
                <a:prstGeom prst="ellipse">
                  <a:avLst/>
                </a:prstGeom>
                <a:solidFill>
                  <a:schemeClr val="bg2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5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5" name="TextBox 14"/>
                <p:cNvSpPr txBox="1"/>
                <p:nvPr/>
              </p:nvSpPr>
              <p:spPr>
                <a:xfrm>
                  <a:off x="5049355" y="2311198"/>
                  <a:ext cx="609088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/>
                    <a:t>52.6%</a:t>
                  </a:r>
                </a:p>
              </p:txBody>
            </p:sp>
            <p:sp>
              <p:nvSpPr>
                <p:cNvPr id="16" name="Oval 15"/>
                <p:cNvSpPr/>
                <p:nvPr/>
              </p:nvSpPr>
              <p:spPr>
                <a:xfrm>
                  <a:off x="7218824" y="2330594"/>
                  <a:ext cx="326573" cy="358622"/>
                </a:xfrm>
                <a:prstGeom prst="ellipse">
                  <a:avLst/>
                </a:prstGeom>
                <a:solidFill>
                  <a:schemeClr val="bg2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5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7" name="TextBox 16"/>
                <p:cNvSpPr txBox="1"/>
                <p:nvPr/>
              </p:nvSpPr>
              <p:spPr>
                <a:xfrm>
                  <a:off x="7083832" y="2388394"/>
                  <a:ext cx="609088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/>
                    <a:t>50.3%</a:t>
                  </a:r>
                </a:p>
              </p:txBody>
            </p:sp>
            <p:sp>
              <p:nvSpPr>
                <p:cNvPr id="18" name="Oval 17"/>
                <p:cNvSpPr/>
                <p:nvPr/>
              </p:nvSpPr>
              <p:spPr>
                <a:xfrm>
                  <a:off x="9237044" y="2253403"/>
                  <a:ext cx="326573" cy="358622"/>
                </a:xfrm>
                <a:prstGeom prst="ellipse">
                  <a:avLst/>
                </a:prstGeom>
                <a:solidFill>
                  <a:schemeClr val="bg2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5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9" name="TextBox 18"/>
                <p:cNvSpPr txBox="1"/>
                <p:nvPr/>
              </p:nvSpPr>
              <p:spPr>
                <a:xfrm>
                  <a:off x="9106232" y="2321886"/>
                  <a:ext cx="609088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/>
                    <a:t>53.5%</a:t>
                  </a:r>
                </a:p>
              </p:txBody>
            </p:sp>
            <p:sp>
              <p:nvSpPr>
                <p:cNvPr id="20" name="Oval 19"/>
                <p:cNvSpPr/>
                <p:nvPr/>
              </p:nvSpPr>
              <p:spPr>
                <a:xfrm>
                  <a:off x="8420797" y="2257991"/>
                  <a:ext cx="326573" cy="358622"/>
                </a:xfrm>
                <a:prstGeom prst="ellipse">
                  <a:avLst/>
                </a:prstGeom>
                <a:solidFill>
                  <a:schemeClr val="bg2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5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1" name="TextBox 20"/>
                <p:cNvSpPr txBox="1"/>
                <p:nvPr/>
              </p:nvSpPr>
              <p:spPr>
                <a:xfrm>
                  <a:off x="8279539" y="2321886"/>
                  <a:ext cx="609088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/>
                    <a:t>52.5%</a:t>
                  </a:r>
                </a:p>
              </p:txBody>
            </p:sp>
            <p:sp>
              <p:nvSpPr>
                <p:cNvPr id="22" name="Oval 21"/>
                <p:cNvSpPr/>
                <p:nvPr/>
              </p:nvSpPr>
              <p:spPr>
                <a:xfrm>
                  <a:off x="6814079" y="2401388"/>
                  <a:ext cx="326573" cy="358622"/>
                </a:xfrm>
                <a:prstGeom prst="ellipse">
                  <a:avLst/>
                </a:prstGeom>
                <a:solidFill>
                  <a:schemeClr val="bg2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5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3" name="TextBox 22"/>
                <p:cNvSpPr txBox="1"/>
                <p:nvPr/>
              </p:nvSpPr>
              <p:spPr>
                <a:xfrm>
                  <a:off x="6672821" y="2469868"/>
                  <a:ext cx="609088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/>
                    <a:t>49.3%</a:t>
                  </a:r>
                </a:p>
              </p:txBody>
            </p:sp>
            <p:sp>
              <p:nvSpPr>
                <p:cNvPr id="24" name="Oval 23"/>
                <p:cNvSpPr/>
                <p:nvPr/>
              </p:nvSpPr>
              <p:spPr>
                <a:xfrm>
                  <a:off x="8831678" y="2347588"/>
                  <a:ext cx="326573" cy="358622"/>
                </a:xfrm>
                <a:prstGeom prst="ellipse">
                  <a:avLst/>
                </a:prstGeom>
                <a:solidFill>
                  <a:schemeClr val="bg2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5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5" name="TextBox 24"/>
                <p:cNvSpPr txBox="1"/>
                <p:nvPr/>
              </p:nvSpPr>
              <p:spPr>
                <a:xfrm>
                  <a:off x="8690420" y="2427506"/>
                  <a:ext cx="609088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/>
                    <a:t>50.9%</a:t>
                  </a:r>
                </a:p>
              </p:txBody>
            </p:sp>
            <p:sp>
              <p:nvSpPr>
                <p:cNvPr id="26" name="Oval 25"/>
                <p:cNvSpPr/>
                <p:nvPr/>
              </p:nvSpPr>
              <p:spPr>
                <a:xfrm>
                  <a:off x="2762848" y="2373945"/>
                  <a:ext cx="326573" cy="358622"/>
                </a:xfrm>
                <a:prstGeom prst="ellipse">
                  <a:avLst/>
                </a:prstGeom>
                <a:solidFill>
                  <a:schemeClr val="bg2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5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7" name="TextBox 26"/>
                <p:cNvSpPr txBox="1"/>
                <p:nvPr/>
              </p:nvSpPr>
              <p:spPr>
                <a:xfrm>
                  <a:off x="2621590" y="2437840"/>
                  <a:ext cx="609088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/>
                    <a:t>48.5%</a:t>
                  </a:r>
                </a:p>
              </p:txBody>
            </p:sp>
            <p:sp>
              <p:nvSpPr>
                <p:cNvPr id="28" name="Oval 27"/>
                <p:cNvSpPr/>
                <p:nvPr/>
              </p:nvSpPr>
              <p:spPr>
                <a:xfrm>
                  <a:off x="2352509" y="2315066"/>
                  <a:ext cx="326573" cy="358622"/>
                </a:xfrm>
                <a:prstGeom prst="ellipse">
                  <a:avLst/>
                </a:prstGeom>
                <a:solidFill>
                  <a:schemeClr val="bg2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5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9" name="TextBox 28"/>
                <p:cNvSpPr txBox="1"/>
                <p:nvPr/>
              </p:nvSpPr>
              <p:spPr>
                <a:xfrm>
                  <a:off x="2211251" y="2394984"/>
                  <a:ext cx="609088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/>
                    <a:t>50.2%</a:t>
                  </a:r>
                </a:p>
              </p:txBody>
            </p:sp>
            <p:sp>
              <p:nvSpPr>
                <p:cNvPr id="30" name="Oval 29"/>
                <p:cNvSpPr/>
                <p:nvPr/>
              </p:nvSpPr>
              <p:spPr>
                <a:xfrm>
                  <a:off x="4377489" y="2287256"/>
                  <a:ext cx="326573" cy="326573"/>
                </a:xfrm>
                <a:prstGeom prst="ellipse">
                  <a:avLst/>
                </a:prstGeom>
                <a:solidFill>
                  <a:schemeClr val="bg2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5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1" name="TextBox 30"/>
                <p:cNvSpPr txBox="1"/>
                <p:nvPr/>
              </p:nvSpPr>
              <p:spPr>
                <a:xfrm>
                  <a:off x="4236231" y="2335126"/>
                  <a:ext cx="609088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/>
                    <a:t>51.6%</a:t>
                  </a:r>
                </a:p>
              </p:txBody>
            </p:sp>
          </p:grpSp>
        </p:grpSp>
        <p:sp>
          <p:nvSpPr>
            <p:cNvPr id="33" name="TextBox 32"/>
            <p:cNvSpPr txBox="1"/>
            <p:nvPr/>
          </p:nvSpPr>
          <p:spPr>
            <a:xfrm>
              <a:off x="3080875" y="5624743"/>
              <a:ext cx="1685111" cy="261610"/>
            </a:xfrm>
            <a:prstGeom prst="rect">
              <a:avLst/>
            </a:prstGeom>
            <a:solidFill>
              <a:schemeClr val="bg2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>
                  <a:solidFill>
                    <a:schemeClr val="tx2"/>
                  </a:solidFill>
                </a:rPr>
                <a:t>Hope College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885440" y="5621173"/>
              <a:ext cx="2225540" cy="261610"/>
            </a:xfrm>
            <a:prstGeom prst="rect">
              <a:avLst/>
            </a:prstGeom>
            <a:solidFill>
              <a:schemeClr val="bg2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>
                  <a:solidFill>
                    <a:schemeClr val="tx2"/>
                  </a:solidFill>
                </a:rPr>
                <a:t>Selective Religious Colleges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78714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Hope Colors">
      <a:dk1>
        <a:srgbClr val="002244"/>
      </a:dk1>
      <a:lt1>
        <a:srgbClr val="BBE7E6"/>
      </a:lt1>
      <a:dk2>
        <a:srgbClr val="000000"/>
      </a:dk2>
      <a:lt2>
        <a:srgbClr val="FFFFFF"/>
      </a:lt2>
      <a:accent1>
        <a:srgbClr val="002244"/>
      </a:accent1>
      <a:accent2>
        <a:srgbClr val="F46A1F"/>
      </a:accent2>
      <a:accent3>
        <a:srgbClr val="F0AB00"/>
      </a:accent3>
      <a:accent4>
        <a:srgbClr val="00685B"/>
      </a:accent4>
      <a:accent5>
        <a:srgbClr val="5482AB"/>
      </a:accent5>
      <a:accent6>
        <a:srgbClr val="00B0CA"/>
      </a:accent6>
      <a:hlink>
        <a:srgbClr val="0563C1"/>
      </a:hlink>
      <a:folHlink>
        <a:srgbClr val="954F72"/>
      </a:folHlink>
    </a:clrScheme>
    <a:fontScheme name="Hope College Fonts">
      <a:majorFont>
        <a:latin typeface="Verlag Bold"/>
        <a:ea typeface=""/>
        <a:cs typeface=""/>
      </a:majorFont>
      <a:minorFont>
        <a:latin typeface="Baskerville B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14934</TotalTime>
  <Words>2428</Words>
  <Application>Microsoft Office PowerPoint</Application>
  <PresentationFormat>Widescreen</PresentationFormat>
  <Paragraphs>575</Paragraphs>
  <Slides>29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Arial</vt:lpstr>
      <vt:lpstr>Baskerville BT</vt:lpstr>
      <vt:lpstr>Calibri</vt:lpstr>
      <vt:lpstr>Times New Roman</vt:lpstr>
      <vt:lpstr>Verlag Bold</vt:lpstr>
      <vt:lpstr>Office Theme</vt:lpstr>
      <vt:lpstr>PowerPoint Presentation</vt:lpstr>
      <vt:lpstr>Today’s Agenda</vt:lpstr>
      <vt:lpstr>The UCLA HERI CIRP Survey</vt:lpstr>
      <vt:lpstr>CIRP Constructs</vt:lpstr>
      <vt:lpstr>Habits of Mind</vt:lpstr>
      <vt:lpstr>Academic Self Concept</vt:lpstr>
      <vt:lpstr>Social Self-Concept</vt:lpstr>
      <vt:lpstr>Pluralistic Orientation</vt:lpstr>
      <vt:lpstr>Social Agency</vt:lpstr>
      <vt:lpstr>Civic Engagement</vt:lpstr>
      <vt:lpstr>College Reputation  Orientation</vt:lpstr>
      <vt:lpstr>Likelihood of College  Involvement</vt:lpstr>
      <vt:lpstr>Predicting Student Success</vt:lpstr>
      <vt:lpstr>Predicting Student Success</vt:lpstr>
      <vt:lpstr>Predicting Student Success: Short-Term</vt:lpstr>
      <vt:lpstr>Predicting Student Success: Short-Term</vt:lpstr>
      <vt:lpstr>Predicting Student Success: Short-Term</vt:lpstr>
      <vt:lpstr>Predicting Student Success: Long-Term</vt:lpstr>
      <vt:lpstr>Predicting Student Success: Long-Term</vt:lpstr>
      <vt:lpstr>Predicting Student Success: Long-Term</vt:lpstr>
      <vt:lpstr>Predicting Student Success: Long-Term</vt:lpstr>
      <vt:lpstr>Predicting Student Success: Long-Term</vt:lpstr>
      <vt:lpstr>Predicting Student Success: Long-Term</vt:lpstr>
      <vt:lpstr>Predicting Student Success: Long-Term</vt:lpstr>
      <vt:lpstr>Predicting Student Success: Long-Term</vt:lpstr>
      <vt:lpstr>Predicting Student Success: Summary</vt:lpstr>
      <vt:lpstr>Key observations</vt:lpstr>
      <vt:lpstr>Key observations</vt:lpstr>
      <vt:lpstr>Discussion, conversation, questions </vt:lpstr>
    </vt:vector>
  </TitlesOfParts>
  <Company>Hope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Kathy Kremer</dc:creator>
  <cp:lastModifiedBy>Kathy Kremer</cp:lastModifiedBy>
  <cp:revision>293</cp:revision>
  <cp:lastPrinted>2022-02-24T22:13:50Z</cp:lastPrinted>
  <dcterms:created xsi:type="dcterms:W3CDTF">2020-08-26T17:41:22Z</dcterms:created>
  <dcterms:modified xsi:type="dcterms:W3CDTF">2022-02-25T16:13:18Z</dcterms:modified>
</cp:coreProperties>
</file>